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601" r:id="rId3"/>
    <p:sldId id="602" r:id="rId4"/>
    <p:sldId id="603" r:id="rId5"/>
    <p:sldId id="604" r:id="rId6"/>
    <p:sldId id="605" r:id="rId7"/>
    <p:sldId id="606" r:id="rId8"/>
    <p:sldId id="607" r:id="rId9"/>
    <p:sldId id="608" r:id="rId10"/>
    <p:sldId id="609" r:id="rId11"/>
    <p:sldId id="610" r:id="rId12"/>
    <p:sldId id="611" r:id="rId13"/>
    <p:sldId id="612"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502" r:id="rId27"/>
    <p:sldId id="503" r:id="rId28"/>
    <p:sldId id="504" r:id="rId29"/>
    <p:sldId id="505" r:id="rId30"/>
    <p:sldId id="405" r:id="rId31"/>
    <p:sldId id="406" r:id="rId32"/>
    <p:sldId id="407" r:id="rId33"/>
    <p:sldId id="408" r:id="rId34"/>
    <p:sldId id="409" r:id="rId35"/>
    <p:sldId id="410" r:id="rId36"/>
    <p:sldId id="412" r:id="rId37"/>
    <p:sldId id="413" r:id="rId38"/>
    <p:sldId id="414" r:id="rId39"/>
    <p:sldId id="415" r:id="rId40"/>
    <p:sldId id="419" r:id="rId41"/>
    <p:sldId id="416" r:id="rId42"/>
    <p:sldId id="417" r:id="rId43"/>
    <p:sldId id="418" r:id="rId44"/>
    <p:sldId id="420" r:id="rId45"/>
    <p:sldId id="421" r:id="rId46"/>
    <p:sldId id="506" r:id="rId47"/>
    <p:sldId id="507" r:id="rId48"/>
    <p:sldId id="422" r:id="rId49"/>
    <p:sldId id="423" r:id="rId50"/>
    <p:sldId id="462" r:id="rId51"/>
    <p:sldId id="463" r:id="rId52"/>
    <p:sldId id="465" r:id="rId53"/>
    <p:sldId id="464" r:id="rId54"/>
    <p:sldId id="574" r:id="rId55"/>
    <p:sldId id="575" r:id="rId56"/>
    <p:sldId id="576" r:id="rId57"/>
    <p:sldId id="577" r:id="rId58"/>
    <p:sldId id="578" r:id="rId59"/>
    <p:sldId id="579" r:id="rId60"/>
    <p:sldId id="580" r:id="rId61"/>
    <p:sldId id="581" r:id="rId62"/>
    <p:sldId id="582" r:id="rId63"/>
    <p:sldId id="583" r:id="rId64"/>
    <p:sldId id="584" r:id="rId65"/>
    <p:sldId id="585" r:id="rId66"/>
    <p:sldId id="586" r:id="rId67"/>
    <p:sldId id="587" r:id="rId68"/>
    <p:sldId id="588" r:id="rId69"/>
    <p:sldId id="589" r:id="rId70"/>
    <p:sldId id="590" r:id="rId71"/>
    <p:sldId id="591" r:id="rId72"/>
    <p:sldId id="592" r:id="rId73"/>
    <p:sldId id="593" r:id="rId74"/>
    <p:sldId id="595" r:id="rId75"/>
    <p:sldId id="596" r:id="rId76"/>
    <p:sldId id="597" r:id="rId77"/>
    <p:sldId id="598" r:id="rId78"/>
    <p:sldId id="594" r:id="rId79"/>
    <p:sldId id="599" r:id="rId80"/>
    <p:sldId id="600" r:id="rId81"/>
    <p:sldId id="392" r:id="rId82"/>
  </p:sldIdLst>
  <p:sldSz cx="12192000" cy="10058400"/>
  <p:notesSz cx="12192000" cy="10058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4660"/>
  </p:normalViewPr>
  <p:slideViewPr>
    <p:cSldViewPr>
      <p:cViewPr varScale="1">
        <p:scale>
          <a:sx n="43" d="100"/>
          <a:sy n="43" d="100"/>
        </p:scale>
        <p:origin x="2184" y="2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ctrTitle"/>
          </p:nvPr>
        </p:nvSpPr>
        <p:spPr>
          <a:xfrm>
            <a:off x="3055111" y="1967229"/>
            <a:ext cx="4791075" cy="452119"/>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49224"/>
          </a:xfrm>
          <a:prstGeom prst="rect">
            <a:avLst/>
          </a:prstGeom>
        </p:spPr>
      </p:pic>
      <p:pic>
        <p:nvPicPr>
          <p:cNvPr id="17" name="bg object 17"/>
          <p:cNvPicPr/>
          <p:nvPr/>
        </p:nvPicPr>
        <p:blipFill>
          <a:blip r:embed="rId3" cstate="print"/>
          <a:stretch>
            <a:fillRect/>
          </a:stretch>
        </p:blipFill>
        <p:spPr>
          <a:xfrm>
            <a:off x="192023" y="42671"/>
            <a:ext cx="1531620" cy="562355"/>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79282"/>
            <a:ext cx="10363200" cy="36933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1219200" y="2414483"/>
            <a:ext cx="8534400" cy="1692771"/>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5921502" y="9253759"/>
            <a:ext cx="533400" cy="169277"/>
          </a:xfrm>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1219200" y="1229360"/>
            <a:ext cx="8534400" cy="44704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14135702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39" y="-1396"/>
            <a:ext cx="12034520" cy="391160"/>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6" name="Holder 6"/>
          <p:cNvSpPr>
            <a:spLocks noGrp="1"/>
          </p:cNvSpPr>
          <p:nvPr>
            <p:ph type="sldNum" sz="quarter" idx="7"/>
          </p:nvPr>
        </p:nvSpPr>
        <p:spPr>
          <a:xfrm>
            <a:off x="5921502" y="9253759"/>
            <a:ext cx="533400" cy="187959"/>
          </a:xfrm>
          <a:prstGeom prst="rect">
            <a:avLst/>
          </a:prstGeom>
        </p:spPr>
        <p:txBody>
          <a:bodyPr wrap="square" lIns="0" tIns="0" rIns="0" bIns="0">
            <a:spAutoFit/>
          </a:bodyPr>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localhost/student_registration/form_register.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B3C8CCC5-7719-5429-9C16-F066E03793F0}"/>
              </a:ext>
            </a:extLst>
          </p:cNvPr>
          <p:cNvSpPr txBox="1"/>
          <p:nvPr/>
        </p:nvSpPr>
        <p:spPr>
          <a:xfrm>
            <a:off x="304800" y="1752601"/>
            <a:ext cx="11887199" cy="1668470"/>
          </a:xfrm>
          <a:prstGeom prst="rect">
            <a:avLst/>
          </a:prstGeom>
          <a:noFill/>
        </p:spPr>
        <p:txBody>
          <a:bodyPr wrap="square">
            <a:spAutoFit/>
          </a:bodyPr>
          <a:lstStyle/>
          <a:p>
            <a:pPr>
              <a:lnSpc>
                <a:spcPct val="150000"/>
              </a:lnSpc>
            </a:pPr>
            <a:r>
              <a:rPr lang="en-US" sz="3600" b="1" dirty="0">
                <a:latin typeface="+mj-lt"/>
              </a:rPr>
              <a:t>HS3052 Capstone Project Design:</a:t>
            </a:r>
            <a:br>
              <a:rPr lang="en-US" sz="3600" b="1" dirty="0">
                <a:latin typeface="+mj-lt"/>
              </a:rPr>
            </a:br>
            <a:r>
              <a:rPr lang="en-US" sz="3600" b="1" dirty="0">
                <a:latin typeface="+mj-lt"/>
              </a:rPr>
              <a:t>Supplementary Document</a:t>
            </a:r>
            <a:endParaRPr lang="en-US" sz="36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CB24D-D5AB-D3A3-030B-48C66099F735}"/>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943C0D4F-FA06-81AB-8E77-8F1E8862479C}"/>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3CB6EBB4-8138-E8FD-55EF-0A72C93CE4BD}"/>
              </a:ext>
            </a:extLst>
          </p:cNvPr>
          <p:cNvSpPr txBox="1"/>
          <p:nvPr/>
        </p:nvSpPr>
        <p:spPr>
          <a:xfrm>
            <a:off x="0" y="0"/>
            <a:ext cx="11887199" cy="646331"/>
          </a:xfrm>
          <a:prstGeom prst="rect">
            <a:avLst/>
          </a:prstGeom>
          <a:noFill/>
        </p:spPr>
        <p:txBody>
          <a:bodyPr wrap="square">
            <a:spAutoFit/>
          </a:bodyPr>
          <a:lstStyle/>
          <a:p>
            <a:r>
              <a:rPr lang="en-US" sz="3600" b="1" dirty="0"/>
              <a:t>Skills You Will Build by Topic</a:t>
            </a:r>
          </a:p>
        </p:txBody>
      </p:sp>
      <p:sp>
        <p:nvSpPr>
          <p:cNvPr id="6" name="Rectangle 1">
            <a:extLst>
              <a:ext uri="{FF2B5EF4-FFF2-40B4-BE49-F238E27FC236}">
                <a16:creationId xmlns:a16="http://schemas.microsoft.com/office/drawing/2014/main" id="{5D6FCA7B-3B3D-451E-56C8-07F16777B88E}"/>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7B8341B-7F76-61EA-0103-BEBB85E816C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A0BBE0FD-4E99-0F35-8798-31324B5834F8}"/>
              </a:ext>
            </a:extLst>
          </p:cNvPr>
          <p:cNvGraphicFramePr>
            <a:graphicFrameLocks noGrp="1"/>
          </p:cNvGraphicFramePr>
          <p:nvPr>
            <p:extLst>
              <p:ext uri="{D42A27DB-BD31-4B8C-83A1-F6EECF244321}">
                <p14:modId xmlns:p14="http://schemas.microsoft.com/office/powerpoint/2010/main" val="2841643189"/>
              </p:ext>
            </p:extLst>
          </p:nvPr>
        </p:nvGraphicFramePr>
        <p:xfrm>
          <a:off x="609600" y="2560796"/>
          <a:ext cx="10972800" cy="5760720"/>
        </p:xfrm>
        <a:graphic>
          <a:graphicData uri="http://schemas.openxmlformats.org/drawingml/2006/table">
            <a:tbl>
              <a:tblPr>
                <a:tableStyleId>{5DA37D80-6434-44D0-A028-1B22A696006F}</a:tableStyleId>
              </a:tblPr>
              <a:tblGrid>
                <a:gridCol w="4419600">
                  <a:extLst>
                    <a:ext uri="{9D8B030D-6E8A-4147-A177-3AD203B41FA5}">
                      <a16:colId xmlns:a16="http://schemas.microsoft.com/office/drawing/2014/main" val="2785415284"/>
                    </a:ext>
                  </a:extLst>
                </a:gridCol>
                <a:gridCol w="6553200">
                  <a:extLst>
                    <a:ext uri="{9D8B030D-6E8A-4147-A177-3AD203B41FA5}">
                      <a16:colId xmlns:a16="http://schemas.microsoft.com/office/drawing/2014/main" val="1630310388"/>
                    </a:ext>
                  </a:extLst>
                </a:gridCol>
              </a:tblGrid>
              <a:tr h="0">
                <a:tc>
                  <a:txBody>
                    <a:bodyPr/>
                    <a:lstStyle/>
                    <a:p>
                      <a:r>
                        <a:rPr lang="en-US" sz="2800" b="1" dirty="0"/>
                        <a:t>Topic</a:t>
                      </a:r>
                    </a:p>
                  </a:txBody>
                  <a:tcPr anchor="ctr">
                    <a:solidFill>
                      <a:schemeClr val="accent2">
                        <a:lumMod val="20000"/>
                        <a:lumOff val="80000"/>
                      </a:schemeClr>
                    </a:solidFill>
                  </a:tcPr>
                </a:tc>
                <a:tc>
                  <a:txBody>
                    <a:bodyPr/>
                    <a:lstStyle/>
                    <a:p>
                      <a:r>
                        <a:rPr lang="en-US" sz="2800" b="1" dirty="0"/>
                        <a:t>Skills Developed</a:t>
                      </a:r>
                    </a:p>
                  </a:txBody>
                  <a:tcPr anchor="ctr">
                    <a:solidFill>
                      <a:schemeClr val="accent2">
                        <a:lumMod val="20000"/>
                        <a:lumOff val="80000"/>
                      </a:schemeClr>
                    </a:solidFill>
                  </a:tcPr>
                </a:tc>
                <a:extLst>
                  <a:ext uri="{0D108BD9-81ED-4DB2-BD59-A6C34878D82A}">
                    <a16:rowId xmlns:a16="http://schemas.microsoft.com/office/drawing/2014/main" val="1936562744"/>
                  </a:ext>
                </a:extLst>
              </a:tr>
              <a:tr h="0">
                <a:tc>
                  <a:txBody>
                    <a:bodyPr/>
                    <a:lstStyle/>
                    <a:p>
                      <a:r>
                        <a:rPr lang="en-US" sz="2800"/>
                        <a:t>Lost &amp; Found System</a:t>
                      </a:r>
                    </a:p>
                  </a:txBody>
                  <a:tcPr anchor="ctr"/>
                </a:tc>
                <a:tc>
                  <a:txBody>
                    <a:bodyPr/>
                    <a:lstStyle/>
                    <a:p>
                      <a:r>
                        <a:rPr lang="en-US" sz="2800"/>
                        <a:t>CRUD operations, search/filtering, data validation</a:t>
                      </a:r>
                    </a:p>
                  </a:txBody>
                  <a:tcPr anchor="ctr"/>
                </a:tc>
                <a:extLst>
                  <a:ext uri="{0D108BD9-81ED-4DB2-BD59-A6C34878D82A}">
                    <a16:rowId xmlns:a16="http://schemas.microsoft.com/office/drawing/2014/main" val="3184990216"/>
                  </a:ext>
                </a:extLst>
              </a:tr>
              <a:tr h="0">
                <a:tc>
                  <a:txBody>
                    <a:bodyPr/>
                    <a:lstStyle/>
                    <a:p>
                      <a:r>
                        <a:rPr lang="en-US" sz="2800"/>
                        <a:t>Feedback System</a:t>
                      </a:r>
                    </a:p>
                  </a:txBody>
                  <a:tcPr anchor="ctr"/>
                </a:tc>
                <a:tc>
                  <a:txBody>
                    <a:bodyPr/>
                    <a:lstStyle/>
                    <a:p>
                      <a:r>
                        <a:rPr lang="en-US" sz="2800"/>
                        <a:t>Survey design, sentiment analysis, form validation</a:t>
                      </a:r>
                    </a:p>
                  </a:txBody>
                  <a:tcPr anchor="ctr"/>
                </a:tc>
                <a:extLst>
                  <a:ext uri="{0D108BD9-81ED-4DB2-BD59-A6C34878D82A}">
                    <a16:rowId xmlns:a16="http://schemas.microsoft.com/office/drawing/2014/main" val="3440337278"/>
                  </a:ext>
                </a:extLst>
              </a:tr>
              <a:tr h="0">
                <a:tc>
                  <a:txBody>
                    <a:bodyPr/>
                    <a:lstStyle/>
                    <a:p>
                      <a:r>
                        <a:rPr lang="en-US" sz="2800"/>
                        <a:t>Library Mgmt System</a:t>
                      </a:r>
                    </a:p>
                  </a:txBody>
                  <a:tcPr anchor="ctr"/>
                </a:tc>
                <a:tc>
                  <a:txBody>
                    <a:bodyPr/>
                    <a:lstStyle/>
                    <a:p>
                      <a:r>
                        <a:rPr lang="en-US" sz="2800"/>
                        <a:t>Inventory tracking, login/auth, user roles</a:t>
                      </a:r>
                    </a:p>
                  </a:txBody>
                  <a:tcPr anchor="ctr"/>
                </a:tc>
                <a:extLst>
                  <a:ext uri="{0D108BD9-81ED-4DB2-BD59-A6C34878D82A}">
                    <a16:rowId xmlns:a16="http://schemas.microsoft.com/office/drawing/2014/main" val="1716490818"/>
                  </a:ext>
                </a:extLst>
              </a:tr>
              <a:tr h="0">
                <a:tc>
                  <a:txBody>
                    <a:bodyPr/>
                    <a:lstStyle/>
                    <a:p>
                      <a:r>
                        <a:rPr lang="en-US" sz="2800"/>
                        <a:t>Online Quiz System</a:t>
                      </a:r>
                    </a:p>
                  </a:txBody>
                  <a:tcPr anchor="ctr"/>
                </a:tc>
                <a:tc>
                  <a:txBody>
                    <a:bodyPr/>
                    <a:lstStyle/>
                    <a:p>
                      <a:r>
                        <a:rPr lang="en-US" sz="2800"/>
                        <a:t>Randomised questions, scoring, timers, result export</a:t>
                      </a:r>
                    </a:p>
                  </a:txBody>
                  <a:tcPr anchor="ctr"/>
                </a:tc>
                <a:extLst>
                  <a:ext uri="{0D108BD9-81ED-4DB2-BD59-A6C34878D82A}">
                    <a16:rowId xmlns:a16="http://schemas.microsoft.com/office/drawing/2014/main" val="63183257"/>
                  </a:ext>
                </a:extLst>
              </a:tr>
              <a:tr h="0">
                <a:tc>
                  <a:txBody>
                    <a:bodyPr/>
                    <a:lstStyle/>
                    <a:p>
                      <a:r>
                        <a:rPr lang="en-US" sz="2800"/>
                        <a:t>Appointment Booking</a:t>
                      </a:r>
                    </a:p>
                  </a:txBody>
                  <a:tcPr anchor="ctr"/>
                </a:tc>
                <a:tc>
                  <a:txBody>
                    <a:bodyPr/>
                    <a:lstStyle/>
                    <a:p>
                      <a:r>
                        <a:rPr lang="en-US" sz="2800"/>
                        <a:t>Scheduling logic, calendar integration, email triggers</a:t>
                      </a:r>
                    </a:p>
                  </a:txBody>
                  <a:tcPr anchor="ctr"/>
                </a:tc>
                <a:extLst>
                  <a:ext uri="{0D108BD9-81ED-4DB2-BD59-A6C34878D82A}">
                    <a16:rowId xmlns:a16="http://schemas.microsoft.com/office/drawing/2014/main" val="1263875687"/>
                  </a:ext>
                </a:extLst>
              </a:tr>
              <a:tr h="0">
                <a:tc>
                  <a:txBody>
                    <a:bodyPr/>
                    <a:lstStyle/>
                    <a:p>
                      <a:r>
                        <a:rPr lang="en-US" sz="2800"/>
                        <a:t>Complaint Mgmt System</a:t>
                      </a:r>
                    </a:p>
                  </a:txBody>
                  <a:tcPr anchor="ctr"/>
                </a:tc>
                <a:tc>
                  <a:txBody>
                    <a:bodyPr/>
                    <a:lstStyle/>
                    <a:p>
                      <a:r>
                        <a:rPr lang="en-US" sz="2800" dirty="0"/>
                        <a:t>Workflow tracking, role-based access, escalation process</a:t>
                      </a:r>
                    </a:p>
                  </a:txBody>
                  <a:tcPr anchor="ctr"/>
                </a:tc>
                <a:extLst>
                  <a:ext uri="{0D108BD9-81ED-4DB2-BD59-A6C34878D82A}">
                    <a16:rowId xmlns:a16="http://schemas.microsoft.com/office/drawing/2014/main" val="2697256661"/>
                  </a:ext>
                </a:extLst>
              </a:tr>
            </a:tbl>
          </a:graphicData>
        </a:graphic>
      </p:graphicFrame>
      <p:sp>
        <p:nvSpPr>
          <p:cNvPr id="7" name="Rectangle 1">
            <a:extLst>
              <a:ext uri="{FF2B5EF4-FFF2-40B4-BE49-F238E27FC236}">
                <a16:creationId xmlns:a16="http://schemas.microsoft.com/office/drawing/2014/main" id="{9A364CA8-DA1A-EB09-5220-CA20D766BAF9}"/>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1982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85797-98A8-F33D-39DF-A745945ECDFC}"/>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1EF892E-35EB-36CC-D02F-F45846A6886C}"/>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6CB3914B-C9E3-E887-3B5E-A106D46C1E93}"/>
              </a:ext>
            </a:extLst>
          </p:cNvPr>
          <p:cNvSpPr txBox="1"/>
          <p:nvPr/>
        </p:nvSpPr>
        <p:spPr>
          <a:xfrm>
            <a:off x="0" y="0"/>
            <a:ext cx="11887199" cy="646331"/>
          </a:xfrm>
          <a:prstGeom prst="rect">
            <a:avLst/>
          </a:prstGeom>
          <a:noFill/>
        </p:spPr>
        <p:txBody>
          <a:bodyPr wrap="square">
            <a:spAutoFit/>
          </a:bodyPr>
          <a:lstStyle/>
          <a:p>
            <a:r>
              <a:rPr lang="en-US" sz="3600" b="1" dirty="0"/>
              <a:t>Career Outlook (Australia &amp; Global)</a:t>
            </a:r>
          </a:p>
        </p:txBody>
      </p:sp>
      <p:sp>
        <p:nvSpPr>
          <p:cNvPr id="6" name="Rectangle 1">
            <a:extLst>
              <a:ext uri="{FF2B5EF4-FFF2-40B4-BE49-F238E27FC236}">
                <a16:creationId xmlns:a16="http://schemas.microsoft.com/office/drawing/2014/main" id="{116D1BE4-FCF3-CD64-080D-28FF31A911DA}"/>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AAAA7883-CAB5-8C1B-607A-F7D5423AED6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302E0E8-F8A3-6F8E-E211-FD26AFFC3CDA}"/>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E58CBD1C-9121-2440-CD75-F8637B19933E}"/>
              </a:ext>
            </a:extLst>
          </p:cNvPr>
          <p:cNvGraphicFramePr>
            <a:graphicFrameLocks noGrp="1"/>
          </p:cNvGraphicFramePr>
          <p:nvPr>
            <p:extLst>
              <p:ext uri="{D42A27DB-BD31-4B8C-83A1-F6EECF244321}">
                <p14:modId xmlns:p14="http://schemas.microsoft.com/office/powerpoint/2010/main" val="3753014129"/>
              </p:ext>
            </p:extLst>
          </p:nvPr>
        </p:nvGraphicFramePr>
        <p:xfrm>
          <a:off x="457199" y="1806575"/>
          <a:ext cx="10972800" cy="7192518"/>
        </p:xfrm>
        <a:graphic>
          <a:graphicData uri="http://schemas.openxmlformats.org/drawingml/2006/table">
            <a:tbl>
              <a:tblPr>
                <a:tableStyleId>{5DA37D80-6434-44D0-A028-1B22A696006F}</a:tableStyleId>
              </a:tblPr>
              <a:tblGrid>
                <a:gridCol w="3657600">
                  <a:extLst>
                    <a:ext uri="{9D8B030D-6E8A-4147-A177-3AD203B41FA5}">
                      <a16:colId xmlns:a16="http://schemas.microsoft.com/office/drawing/2014/main" val="546635214"/>
                    </a:ext>
                  </a:extLst>
                </a:gridCol>
                <a:gridCol w="3657600">
                  <a:extLst>
                    <a:ext uri="{9D8B030D-6E8A-4147-A177-3AD203B41FA5}">
                      <a16:colId xmlns:a16="http://schemas.microsoft.com/office/drawing/2014/main" val="3776920733"/>
                    </a:ext>
                  </a:extLst>
                </a:gridCol>
                <a:gridCol w="3657600">
                  <a:extLst>
                    <a:ext uri="{9D8B030D-6E8A-4147-A177-3AD203B41FA5}">
                      <a16:colId xmlns:a16="http://schemas.microsoft.com/office/drawing/2014/main" val="186688152"/>
                    </a:ext>
                  </a:extLst>
                </a:gridCol>
              </a:tblGrid>
              <a:tr h="0">
                <a:tc>
                  <a:txBody>
                    <a:bodyPr/>
                    <a:lstStyle/>
                    <a:p>
                      <a:pPr>
                        <a:lnSpc>
                          <a:spcPct val="150000"/>
                        </a:lnSpc>
                      </a:pPr>
                      <a:r>
                        <a:rPr lang="en-US" sz="2800" b="1"/>
                        <a:t>Area</a:t>
                      </a:r>
                    </a:p>
                  </a:txBody>
                  <a:tcPr anchor="ctr"/>
                </a:tc>
                <a:tc>
                  <a:txBody>
                    <a:bodyPr/>
                    <a:lstStyle/>
                    <a:p>
                      <a:pPr>
                        <a:lnSpc>
                          <a:spcPct val="150000"/>
                        </a:lnSpc>
                      </a:pPr>
                      <a:r>
                        <a:rPr lang="en-US" sz="2800" b="1"/>
                        <a:t>Career Roles</a:t>
                      </a:r>
                    </a:p>
                  </a:txBody>
                  <a:tcPr anchor="ctr"/>
                </a:tc>
                <a:tc>
                  <a:txBody>
                    <a:bodyPr/>
                    <a:lstStyle/>
                    <a:p>
                      <a:pPr>
                        <a:lnSpc>
                          <a:spcPct val="150000"/>
                        </a:lnSpc>
                      </a:pPr>
                      <a:r>
                        <a:rPr lang="en-US" sz="2800" b="1" dirty="0"/>
                        <a:t>Demand in Australia</a:t>
                      </a:r>
                    </a:p>
                  </a:txBody>
                  <a:tcPr anchor="ctr"/>
                </a:tc>
                <a:extLst>
                  <a:ext uri="{0D108BD9-81ED-4DB2-BD59-A6C34878D82A}">
                    <a16:rowId xmlns:a16="http://schemas.microsoft.com/office/drawing/2014/main" val="1831779187"/>
                  </a:ext>
                </a:extLst>
              </a:tr>
              <a:tr h="0">
                <a:tc>
                  <a:txBody>
                    <a:bodyPr/>
                    <a:lstStyle/>
                    <a:p>
                      <a:pPr>
                        <a:lnSpc>
                          <a:spcPct val="150000"/>
                        </a:lnSpc>
                      </a:pPr>
                      <a:r>
                        <a:rPr lang="en-US" sz="2800"/>
                        <a:t>Web Development</a:t>
                      </a:r>
                    </a:p>
                  </a:txBody>
                  <a:tcPr anchor="ctr"/>
                </a:tc>
                <a:tc>
                  <a:txBody>
                    <a:bodyPr/>
                    <a:lstStyle/>
                    <a:p>
                      <a:pPr>
                        <a:lnSpc>
                          <a:spcPct val="150000"/>
                        </a:lnSpc>
                      </a:pPr>
                      <a:r>
                        <a:rPr lang="en-US" sz="2800"/>
                        <a:t>Full-stack Developer, Frontend Developer</a:t>
                      </a:r>
                    </a:p>
                  </a:txBody>
                  <a:tcPr anchor="ctr"/>
                </a:tc>
                <a:tc>
                  <a:txBody>
                    <a:bodyPr/>
                    <a:lstStyle/>
                    <a:p>
                      <a:pPr>
                        <a:lnSpc>
                          <a:spcPct val="150000"/>
                        </a:lnSpc>
                      </a:pPr>
                      <a:r>
                        <a:rPr lang="en-US" sz="2800"/>
                        <a:t>Strong – Startups, SMBs, Gov Projects</a:t>
                      </a:r>
                    </a:p>
                  </a:txBody>
                  <a:tcPr anchor="ctr"/>
                </a:tc>
                <a:extLst>
                  <a:ext uri="{0D108BD9-81ED-4DB2-BD59-A6C34878D82A}">
                    <a16:rowId xmlns:a16="http://schemas.microsoft.com/office/drawing/2014/main" val="1860107861"/>
                  </a:ext>
                </a:extLst>
              </a:tr>
              <a:tr h="0">
                <a:tc>
                  <a:txBody>
                    <a:bodyPr/>
                    <a:lstStyle/>
                    <a:p>
                      <a:pPr>
                        <a:lnSpc>
                          <a:spcPct val="150000"/>
                        </a:lnSpc>
                      </a:pPr>
                      <a:r>
                        <a:rPr lang="en-US" sz="2800"/>
                        <a:t>Mobile App Development</a:t>
                      </a:r>
                    </a:p>
                  </a:txBody>
                  <a:tcPr anchor="ctr"/>
                </a:tc>
                <a:tc>
                  <a:txBody>
                    <a:bodyPr/>
                    <a:lstStyle/>
                    <a:p>
                      <a:pPr>
                        <a:lnSpc>
                          <a:spcPct val="150000"/>
                        </a:lnSpc>
                      </a:pPr>
                      <a:r>
                        <a:rPr lang="en-US" sz="2800"/>
                        <a:t>App Developer, Flutter Developer</a:t>
                      </a:r>
                    </a:p>
                  </a:txBody>
                  <a:tcPr anchor="ctr"/>
                </a:tc>
                <a:tc>
                  <a:txBody>
                    <a:bodyPr/>
                    <a:lstStyle/>
                    <a:p>
                      <a:pPr>
                        <a:lnSpc>
                          <a:spcPct val="150000"/>
                        </a:lnSpc>
                      </a:pPr>
                      <a:r>
                        <a:rPr lang="en-US" sz="2800"/>
                        <a:t>Growing – Especially in health/retail</a:t>
                      </a:r>
                    </a:p>
                  </a:txBody>
                  <a:tcPr anchor="ctr"/>
                </a:tc>
                <a:extLst>
                  <a:ext uri="{0D108BD9-81ED-4DB2-BD59-A6C34878D82A}">
                    <a16:rowId xmlns:a16="http://schemas.microsoft.com/office/drawing/2014/main" val="2600444714"/>
                  </a:ext>
                </a:extLst>
              </a:tr>
              <a:tr h="0">
                <a:tc>
                  <a:txBody>
                    <a:bodyPr/>
                    <a:lstStyle/>
                    <a:p>
                      <a:pPr>
                        <a:lnSpc>
                          <a:spcPct val="150000"/>
                        </a:lnSpc>
                      </a:pPr>
                      <a:r>
                        <a:rPr lang="en-US" sz="2800"/>
                        <a:t>Data Analytics Integration</a:t>
                      </a:r>
                    </a:p>
                  </a:txBody>
                  <a:tcPr anchor="ctr"/>
                </a:tc>
                <a:tc>
                  <a:txBody>
                    <a:bodyPr/>
                    <a:lstStyle/>
                    <a:p>
                      <a:pPr>
                        <a:lnSpc>
                          <a:spcPct val="150000"/>
                        </a:lnSpc>
                      </a:pPr>
                      <a:r>
                        <a:rPr lang="en-US" sz="2800"/>
                        <a:t>BI Analyst, Reporting Developer</a:t>
                      </a:r>
                    </a:p>
                  </a:txBody>
                  <a:tcPr anchor="ctr"/>
                </a:tc>
                <a:tc>
                  <a:txBody>
                    <a:bodyPr/>
                    <a:lstStyle/>
                    <a:p>
                      <a:pPr>
                        <a:lnSpc>
                          <a:spcPct val="150000"/>
                        </a:lnSpc>
                      </a:pPr>
                      <a:r>
                        <a:rPr lang="en-US" sz="2800"/>
                        <a:t>High – finance, gov, real estate</a:t>
                      </a:r>
                    </a:p>
                  </a:txBody>
                  <a:tcPr anchor="ctr"/>
                </a:tc>
                <a:extLst>
                  <a:ext uri="{0D108BD9-81ED-4DB2-BD59-A6C34878D82A}">
                    <a16:rowId xmlns:a16="http://schemas.microsoft.com/office/drawing/2014/main" val="3117546716"/>
                  </a:ext>
                </a:extLst>
              </a:tr>
              <a:tr h="0">
                <a:tc>
                  <a:txBody>
                    <a:bodyPr/>
                    <a:lstStyle/>
                    <a:p>
                      <a:pPr>
                        <a:lnSpc>
                          <a:spcPct val="150000"/>
                        </a:lnSpc>
                      </a:pPr>
                      <a:r>
                        <a:rPr lang="en-US" sz="2800"/>
                        <a:t>System Administration</a:t>
                      </a:r>
                    </a:p>
                  </a:txBody>
                  <a:tcPr anchor="ctr"/>
                </a:tc>
                <a:tc>
                  <a:txBody>
                    <a:bodyPr/>
                    <a:lstStyle/>
                    <a:p>
                      <a:pPr>
                        <a:lnSpc>
                          <a:spcPct val="150000"/>
                        </a:lnSpc>
                      </a:pPr>
                      <a:r>
                        <a:rPr lang="en-US" sz="2800"/>
                        <a:t>Network Admin, IT Support</a:t>
                      </a:r>
                    </a:p>
                  </a:txBody>
                  <a:tcPr anchor="ctr"/>
                </a:tc>
                <a:tc>
                  <a:txBody>
                    <a:bodyPr/>
                    <a:lstStyle/>
                    <a:p>
                      <a:pPr>
                        <a:lnSpc>
                          <a:spcPct val="150000"/>
                        </a:lnSpc>
                      </a:pPr>
                      <a:r>
                        <a:rPr lang="en-US" sz="2800"/>
                        <a:t>Ongoing demand across sectors</a:t>
                      </a:r>
                    </a:p>
                  </a:txBody>
                  <a:tcPr anchor="ctr"/>
                </a:tc>
                <a:extLst>
                  <a:ext uri="{0D108BD9-81ED-4DB2-BD59-A6C34878D82A}">
                    <a16:rowId xmlns:a16="http://schemas.microsoft.com/office/drawing/2014/main" val="3110117363"/>
                  </a:ext>
                </a:extLst>
              </a:tr>
              <a:tr h="0">
                <a:tc>
                  <a:txBody>
                    <a:bodyPr/>
                    <a:lstStyle/>
                    <a:p>
                      <a:pPr>
                        <a:lnSpc>
                          <a:spcPct val="150000"/>
                        </a:lnSpc>
                      </a:pPr>
                      <a:r>
                        <a:rPr lang="en-US" sz="2800"/>
                        <a:t>Software Testing</a:t>
                      </a:r>
                    </a:p>
                  </a:txBody>
                  <a:tcPr anchor="ctr"/>
                </a:tc>
                <a:tc>
                  <a:txBody>
                    <a:bodyPr/>
                    <a:lstStyle/>
                    <a:p>
                      <a:pPr>
                        <a:lnSpc>
                          <a:spcPct val="150000"/>
                        </a:lnSpc>
                      </a:pPr>
                      <a:r>
                        <a:rPr lang="en-US" sz="2800"/>
                        <a:t>QA Engineer, Test Analyst</a:t>
                      </a:r>
                    </a:p>
                  </a:txBody>
                  <a:tcPr anchor="ctr"/>
                </a:tc>
                <a:tc>
                  <a:txBody>
                    <a:bodyPr/>
                    <a:lstStyle/>
                    <a:p>
                      <a:pPr>
                        <a:lnSpc>
                          <a:spcPct val="150000"/>
                        </a:lnSpc>
                      </a:pPr>
                      <a:r>
                        <a:rPr lang="en-US" sz="2800" dirty="0"/>
                        <a:t>Moderate to high</a:t>
                      </a:r>
                    </a:p>
                  </a:txBody>
                  <a:tcPr anchor="ctr"/>
                </a:tc>
                <a:extLst>
                  <a:ext uri="{0D108BD9-81ED-4DB2-BD59-A6C34878D82A}">
                    <a16:rowId xmlns:a16="http://schemas.microsoft.com/office/drawing/2014/main" val="895930210"/>
                  </a:ext>
                </a:extLst>
              </a:tr>
            </a:tbl>
          </a:graphicData>
        </a:graphic>
      </p:graphicFrame>
      <p:sp>
        <p:nvSpPr>
          <p:cNvPr id="9" name="Rectangle 1">
            <a:extLst>
              <a:ext uri="{FF2B5EF4-FFF2-40B4-BE49-F238E27FC236}">
                <a16:creationId xmlns:a16="http://schemas.microsoft.com/office/drawing/2014/main" id="{DC545CA3-57B0-F1FD-511A-CF7E6A04E8E5}"/>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6814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A433E-DDA3-4391-2D1F-AFDA204CCFDD}"/>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5F229A67-DAB5-2741-B6A9-0A9000364694}"/>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0FFE2C25-B718-AD1F-CB4C-DCF97A42D3D0}"/>
              </a:ext>
            </a:extLst>
          </p:cNvPr>
          <p:cNvSpPr txBox="1"/>
          <p:nvPr/>
        </p:nvSpPr>
        <p:spPr>
          <a:xfrm>
            <a:off x="0" y="0"/>
            <a:ext cx="11887199" cy="646331"/>
          </a:xfrm>
          <a:prstGeom prst="rect">
            <a:avLst/>
          </a:prstGeom>
          <a:noFill/>
        </p:spPr>
        <p:txBody>
          <a:bodyPr wrap="square">
            <a:spAutoFit/>
          </a:bodyPr>
          <a:lstStyle/>
          <a:p>
            <a:r>
              <a:rPr lang="en-US" sz="3600" b="1" dirty="0"/>
              <a:t>Platform Navigation Reminders</a:t>
            </a:r>
          </a:p>
        </p:txBody>
      </p:sp>
      <p:sp>
        <p:nvSpPr>
          <p:cNvPr id="6" name="Rectangle 1">
            <a:extLst>
              <a:ext uri="{FF2B5EF4-FFF2-40B4-BE49-F238E27FC236}">
                <a16:creationId xmlns:a16="http://schemas.microsoft.com/office/drawing/2014/main" id="{0D8C3FB7-07E7-E76C-38C6-747A1339146C}"/>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8D482BF-8F63-2576-BBBF-822101AA5FF0}"/>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9B641E5C-1C38-6991-FAED-985A02F59581}"/>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CCDD6E8-A13B-1A5C-528E-99C4E84446E6}"/>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39EE6D5-4934-2761-A681-29E1E367F779}"/>
              </a:ext>
            </a:extLst>
          </p:cNvPr>
          <p:cNvSpPr txBox="1"/>
          <p:nvPr/>
        </p:nvSpPr>
        <p:spPr>
          <a:xfrm>
            <a:off x="609600" y="2441246"/>
            <a:ext cx="9624202" cy="32571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latin typeface="+mj-lt"/>
              </a:rPr>
              <a:t>Use </a:t>
            </a:r>
            <a:r>
              <a:rPr lang="en-US" sz="2800" b="1" dirty="0">
                <a:latin typeface="+mj-lt"/>
              </a:rPr>
              <a:t>Blackboard &gt; Projects</a:t>
            </a:r>
            <a:r>
              <a:rPr lang="en-US" sz="2800" dirty="0">
                <a:latin typeface="+mj-lt"/>
              </a:rPr>
              <a:t> to check detailed specs and due dates</a:t>
            </a:r>
          </a:p>
          <a:p>
            <a:pPr marL="457200" indent="-457200">
              <a:lnSpc>
                <a:spcPct val="150000"/>
              </a:lnSpc>
              <a:buFont typeface="Arial" panose="020B0604020202020204" pitchFamily="34" charset="0"/>
              <a:buChar char="•"/>
            </a:pPr>
            <a:r>
              <a:rPr lang="en-US" sz="2800" dirty="0">
                <a:latin typeface="+mj-lt"/>
              </a:rPr>
              <a:t>Refer to </a:t>
            </a:r>
            <a:r>
              <a:rPr lang="en-US" sz="2800" b="1" dirty="0">
                <a:latin typeface="+mj-lt"/>
              </a:rPr>
              <a:t>Groups – Melbourne/Sydney</a:t>
            </a:r>
            <a:r>
              <a:rPr lang="en-US" sz="2800" dirty="0">
                <a:latin typeface="+mj-lt"/>
              </a:rPr>
              <a:t> to confirm your team</a:t>
            </a:r>
          </a:p>
          <a:p>
            <a:pPr marL="457200" indent="-457200">
              <a:lnSpc>
                <a:spcPct val="150000"/>
              </a:lnSpc>
              <a:buFont typeface="Arial" panose="020B0604020202020204" pitchFamily="34" charset="0"/>
              <a:buChar char="•"/>
            </a:pPr>
            <a:r>
              <a:rPr lang="en-US" sz="2800" dirty="0">
                <a:latin typeface="+mj-lt"/>
              </a:rPr>
              <a:t>Join </a:t>
            </a:r>
            <a:r>
              <a:rPr lang="en-US" sz="2800" b="1" dirty="0">
                <a:latin typeface="+mj-lt"/>
              </a:rPr>
              <a:t>weekly drop-in sessions</a:t>
            </a:r>
            <a:r>
              <a:rPr lang="en-US" sz="2800" dirty="0">
                <a:latin typeface="+mj-lt"/>
              </a:rPr>
              <a:t> for feedback</a:t>
            </a:r>
          </a:p>
          <a:p>
            <a:pPr>
              <a:lnSpc>
                <a:spcPct val="150000"/>
              </a:lnSpc>
              <a:buFont typeface="Arial" panose="020B0604020202020204" pitchFamily="34" charset="0"/>
              <a:buChar char="•"/>
            </a:pPr>
            <a:r>
              <a:rPr lang="en-US" sz="2800" dirty="0">
                <a:latin typeface="+mj-lt"/>
              </a:rPr>
              <a:t>Submit drafts early for formative feedback!</a:t>
            </a:r>
          </a:p>
        </p:txBody>
      </p:sp>
    </p:spTree>
    <p:extLst>
      <p:ext uri="{BB962C8B-B14F-4D97-AF65-F5344CB8AC3E}">
        <p14:creationId xmlns:p14="http://schemas.microsoft.com/office/powerpoint/2010/main" val="2833501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8CDC9-A7F0-B9E3-E9E4-516B619781B9}"/>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91AB5A2-B21D-66A0-4528-C2C55210EBB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5EF6D16-E124-24B9-1D4B-698CF1363FA5}"/>
              </a:ext>
            </a:extLst>
          </p:cNvPr>
          <p:cNvSpPr txBox="1"/>
          <p:nvPr/>
        </p:nvSpPr>
        <p:spPr>
          <a:xfrm>
            <a:off x="0" y="0"/>
            <a:ext cx="11887199" cy="646331"/>
          </a:xfrm>
          <a:prstGeom prst="rect">
            <a:avLst/>
          </a:prstGeom>
          <a:noFill/>
        </p:spPr>
        <p:txBody>
          <a:bodyPr wrap="square">
            <a:spAutoFit/>
          </a:bodyPr>
          <a:lstStyle/>
          <a:p>
            <a:r>
              <a:rPr lang="en-US" sz="3600" b="1" dirty="0"/>
              <a:t>Thank You</a:t>
            </a:r>
          </a:p>
        </p:txBody>
      </p:sp>
      <p:sp>
        <p:nvSpPr>
          <p:cNvPr id="6" name="Rectangle 1">
            <a:extLst>
              <a:ext uri="{FF2B5EF4-FFF2-40B4-BE49-F238E27FC236}">
                <a16:creationId xmlns:a16="http://schemas.microsoft.com/office/drawing/2014/main" id="{82B71991-9C10-2CDD-0295-065A9579E26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0550CBBC-F537-AFEC-634C-56C9DAB1461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85037F8A-312A-5706-B9D4-BD56C9AD7D90}"/>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163D227C-1D36-DEFE-C2F8-3CA3D97D9231}"/>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EE1BCA2-620C-3559-3A80-9228DA241173}"/>
              </a:ext>
            </a:extLst>
          </p:cNvPr>
          <p:cNvSpPr txBox="1"/>
          <p:nvPr/>
        </p:nvSpPr>
        <p:spPr>
          <a:xfrm>
            <a:off x="609600" y="2441246"/>
            <a:ext cx="9624202" cy="3903504"/>
          </a:xfrm>
          <a:prstGeom prst="rect">
            <a:avLst/>
          </a:prstGeom>
          <a:noFill/>
        </p:spPr>
        <p:txBody>
          <a:bodyPr wrap="square">
            <a:spAutoFit/>
          </a:bodyPr>
          <a:lstStyle/>
          <a:p>
            <a:pPr>
              <a:lnSpc>
                <a:spcPct val="150000"/>
              </a:lnSpc>
              <a:buNone/>
            </a:pPr>
            <a:r>
              <a:rPr lang="en-US" sz="2800" dirty="0">
                <a:latin typeface="+mj-lt"/>
              </a:rPr>
              <a:t>Need Help? Post in the </a:t>
            </a:r>
            <a:r>
              <a:rPr lang="en-US" sz="2800" b="1" dirty="0">
                <a:latin typeface="+mj-lt"/>
              </a:rPr>
              <a:t>"Ask the Facilitator"</a:t>
            </a:r>
            <a:r>
              <a:rPr lang="en-US" sz="2800" dirty="0">
                <a:latin typeface="+mj-lt"/>
              </a:rPr>
              <a:t> thread or email your capstone supervisor.</a:t>
            </a:r>
          </a:p>
          <a:p>
            <a:pPr>
              <a:lnSpc>
                <a:spcPct val="150000"/>
              </a:lnSpc>
              <a:buNone/>
            </a:pPr>
            <a:r>
              <a:rPr lang="en-US" sz="2800" dirty="0">
                <a:latin typeface="+mj-lt"/>
              </a:rPr>
              <a:t>Good luck with your capstone journey!</a:t>
            </a:r>
          </a:p>
          <a:p>
            <a:pPr>
              <a:lnSpc>
                <a:spcPct val="150000"/>
              </a:lnSpc>
            </a:pPr>
            <a:r>
              <a:rPr lang="en-US" sz="2800" dirty="0">
                <a:latin typeface="+mj-lt"/>
              </a:rPr>
              <a:t>Dr Farshid Keivanian</a:t>
            </a:r>
            <a:br>
              <a:rPr lang="en-US" sz="2800" dirty="0">
                <a:latin typeface="+mj-lt"/>
              </a:rPr>
            </a:br>
            <a:r>
              <a:rPr lang="en-US" sz="2800" dirty="0">
                <a:latin typeface="+mj-lt"/>
              </a:rPr>
              <a:t>Capstone Project Supervisor</a:t>
            </a:r>
            <a:br>
              <a:rPr lang="en-US" sz="2800" dirty="0">
                <a:latin typeface="+mj-lt"/>
              </a:rPr>
            </a:br>
            <a:r>
              <a:rPr lang="en-US" sz="2800" dirty="0">
                <a:latin typeface="+mj-lt"/>
              </a:rPr>
              <a:t>farshid.keivanian@holmes.edu.au</a:t>
            </a:r>
          </a:p>
        </p:txBody>
      </p:sp>
    </p:spTree>
    <p:extLst>
      <p:ext uri="{BB962C8B-B14F-4D97-AF65-F5344CB8AC3E}">
        <p14:creationId xmlns:p14="http://schemas.microsoft.com/office/powerpoint/2010/main" val="2583695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7045" y="1676389"/>
            <a:ext cx="10363200" cy="369332"/>
          </a:xfrm>
        </p:spPr>
        <p:txBody>
          <a:bodyPr/>
          <a:lstStyle/>
          <a:p>
            <a:r>
              <a:rPr lang="en-CA" dirty="0"/>
              <a:t>HTML Forms</a:t>
            </a:r>
          </a:p>
        </p:txBody>
      </p:sp>
      <p:sp>
        <p:nvSpPr>
          <p:cNvPr id="3" name="Content Placeholder 2"/>
          <p:cNvSpPr>
            <a:spLocks noGrp="1"/>
          </p:cNvSpPr>
          <p:nvPr>
            <p:ph idx="1"/>
          </p:nvPr>
        </p:nvSpPr>
        <p:spPr>
          <a:xfrm>
            <a:off x="1219200" y="4014683"/>
            <a:ext cx="8534400" cy="3016210"/>
          </a:xfrm>
        </p:spPr>
        <p:txBody>
          <a:bodyPr/>
          <a:lstStyle/>
          <a:p>
            <a:r>
              <a:rPr lang="en-CA" b="1" dirty="0">
                <a:solidFill>
                  <a:srgbClr val="00B0F0"/>
                </a:solidFill>
              </a:rPr>
              <a:t>Forms</a:t>
            </a:r>
            <a:r>
              <a:rPr lang="en-CA" dirty="0"/>
              <a:t> provide the user with an alternative way to interact with a web server.</a:t>
            </a:r>
          </a:p>
          <a:p>
            <a:pPr indent="457200">
              <a:buFont typeface="Arial" pitchFamily="34" charset="0"/>
              <a:buChar char="•"/>
            </a:pPr>
            <a:r>
              <a:rPr lang="en-CA" dirty="0"/>
              <a:t>Forms provide rich mechanisms like:</a:t>
            </a:r>
          </a:p>
          <a:p>
            <a:pPr lvl="1" indent="457200">
              <a:buFont typeface="Arial" pitchFamily="34" charset="0"/>
              <a:buChar char="•"/>
            </a:pPr>
            <a:r>
              <a:rPr lang="en-CA" dirty="0"/>
              <a:t>Text input</a:t>
            </a:r>
          </a:p>
          <a:p>
            <a:pPr lvl="1" indent="457200">
              <a:buFont typeface="Arial" pitchFamily="34" charset="0"/>
              <a:buChar char="•"/>
            </a:pPr>
            <a:r>
              <a:rPr lang="en-CA" dirty="0"/>
              <a:t>Password input</a:t>
            </a:r>
          </a:p>
          <a:p>
            <a:pPr lvl="1" indent="457200">
              <a:buFont typeface="Arial" pitchFamily="34" charset="0"/>
              <a:buChar char="•"/>
            </a:pPr>
            <a:r>
              <a:rPr lang="en-CA" dirty="0"/>
              <a:t>Options Lists</a:t>
            </a:r>
          </a:p>
          <a:p>
            <a:pPr lvl="1" indent="457200">
              <a:buFont typeface="Arial" pitchFamily="34" charset="0"/>
              <a:buChar char="•"/>
            </a:pPr>
            <a:r>
              <a:rPr lang="en-CA" dirty="0"/>
              <a:t>Radio and check boxes</a:t>
            </a:r>
          </a:p>
        </p:txBody>
      </p:sp>
      <p:sp>
        <p:nvSpPr>
          <p:cNvPr id="4" name="TextBox 3">
            <a:extLst>
              <a:ext uri="{FF2B5EF4-FFF2-40B4-BE49-F238E27FC236}">
                <a16:creationId xmlns:a16="http://schemas.microsoft.com/office/drawing/2014/main" id="{1CC9AE24-8329-6C2C-CD2C-9CAB636046A8}"/>
              </a:ext>
            </a:extLst>
          </p:cNvPr>
          <p:cNvSpPr txBox="1"/>
          <p:nvPr/>
        </p:nvSpPr>
        <p:spPr>
          <a:xfrm>
            <a:off x="0" y="0"/>
            <a:ext cx="11887199" cy="1200329"/>
          </a:xfrm>
          <a:prstGeom prst="rect">
            <a:avLst/>
          </a:prstGeom>
          <a:noFill/>
        </p:spPr>
        <p:txBody>
          <a:bodyPr wrap="square">
            <a:spAutoFit/>
          </a:bodyPr>
          <a:lstStyle/>
          <a:p>
            <a:r>
              <a:rPr lang="en-US" sz="3600" b="1" dirty="0"/>
              <a:t>HTML/CSS/Java Script/PHP Examples and </a:t>
            </a:r>
            <a:r>
              <a:rPr lang="en-US" sz="3600" b="1" dirty="0" err="1"/>
              <a:t>Teachig</a:t>
            </a:r>
            <a:r>
              <a:rPr lang="en-US" sz="3600" b="1" dirty="0"/>
              <a:t> Contents</a:t>
            </a:r>
          </a:p>
        </p:txBody>
      </p:sp>
    </p:spTree>
    <p:extLst>
      <p:ext uri="{BB962C8B-B14F-4D97-AF65-F5344CB8AC3E}">
        <p14:creationId xmlns:p14="http://schemas.microsoft.com/office/powerpoint/2010/main" val="3676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0771" y="1701058"/>
            <a:ext cx="10363200" cy="369332"/>
          </a:xfrm>
        </p:spPr>
        <p:txBody>
          <a:bodyPr/>
          <a:lstStyle/>
          <a:p>
            <a:r>
              <a:rPr lang="en-CA" dirty="0"/>
              <a:t>Form Structure</a:t>
            </a:r>
          </a:p>
        </p:txBody>
      </p:sp>
      <p:pic>
        <p:nvPicPr>
          <p:cNvPr id="132113" name="Picture 17" descr="T:\CompSci\Research\web development textbook\manuscript\19.FinalART\9780133407150_FinalArt\CH04\4071504011.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711" y="3014560"/>
            <a:ext cx="10165749" cy="50719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598" y="1689546"/>
            <a:ext cx="10363200" cy="1020762"/>
          </a:xfrm>
        </p:spPr>
        <p:txBody>
          <a:bodyPr>
            <a:normAutofit/>
          </a:bodyPr>
          <a:lstStyle/>
          <a:p>
            <a:r>
              <a:rPr lang="en-CA" dirty="0"/>
              <a:t>How forms interact with servers</a:t>
            </a:r>
          </a:p>
        </p:txBody>
      </p:sp>
      <p:pic>
        <p:nvPicPr>
          <p:cNvPr id="139268" name="Picture 4" descr="T:\CompSci\Research\web development textbook\manuscript\19.FinalART\9780133407150_FinalArt\CH04\4071504012.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6398" y="2940340"/>
            <a:ext cx="7162800" cy="5336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957" y="1715860"/>
            <a:ext cx="10363200" cy="1020762"/>
          </a:xfrm>
        </p:spPr>
        <p:txBody>
          <a:bodyPr>
            <a:normAutofit/>
          </a:bodyPr>
          <a:lstStyle/>
          <a:p>
            <a:r>
              <a:rPr lang="en-CA" dirty="0"/>
              <a:t>Query Strings</a:t>
            </a:r>
          </a:p>
        </p:txBody>
      </p:sp>
      <p:pic>
        <p:nvPicPr>
          <p:cNvPr id="133134" name="Picture 14" descr="T:\CompSci\Research\web development textbook\manuscript\19.FinalART\9780133407150_FinalArt\CH04\4071504013.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579" y="3448736"/>
            <a:ext cx="10193345" cy="38417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438" y="1709281"/>
            <a:ext cx="10363200" cy="1020762"/>
          </a:xfrm>
        </p:spPr>
        <p:txBody>
          <a:bodyPr>
            <a:normAutofit/>
          </a:bodyPr>
          <a:lstStyle/>
          <a:p>
            <a:r>
              <a:rPr lang="en-CA" dirty="0"/>
              <a:t>URL encoding</a:t>
            </a:r>
          </a:p>
        </p:txBody>
      </p:sp>
      <p:pic>
        <p:nvPicPr>
          <p:cNvPr id="134157" name="Picture 13" descr="T:\CompSci\Research\web development textbook\manuscript\19.FinalART\9780133407150_FinalArt\CH04\4071504014.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676" y="3467923"/>
            <a:ext cx="9908328" cy="3493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517" y="1715859"/>
            <a:ext cx="10363200" cy="369332"/>
          </a:xfrm>
        </p:spPr>
        <p:txBody>
          <a:bodyPr/>
          <a:lstStyle/>
          <a:p>
            <a:r>
              <a:rPr lang="en-CA" dirty="0"/>
              <a:t>&lt;form&gt; element</a:t>
            </a:r>
          </a:p>
        </p:txBody>
      </p:sp>
      <p:sp>
        <p:nvSpPr>
          <p:cNvPr id="3" name="Content Placeholder 2"/>
          <p:cNvSpPr>
            <a:spLocks noGrp="1"/>
          </p:cNvSpPr>
          <p:nvPr>
            <p:ph idx="1"/>
          </p:nvPr>
        </p:nvSpPr>
        <p:spPr>
          <a:xfrm>
            <a:off x="1219200" y="4014683"/>
            <a:ext cx="8534400" cy="3754874"/>
          </a:xfrm>
        </p:spPr>
        <p:txBody>
          <a:bodyPr/>
          <a:lstStyle/>
          <a:p>
            <a:r>
              <a:rPr lang="en-CA" dirty="0"/>
              <a:t>Two essential features of any form, namely the </a:t>
            </a:r>
            <a:r>
              <a:rPr lang="en-CA" b="1" dirty="0"/>
              <a:t>action</a:t>
            </a:r>
            <a:r>
              <a:rPr lang="en-CA" dirty="0"/>
              <a:t> and the </a:t>
            </a:r>
            <a:r>
              <a:rPr lang="en-CA" b="1" dirty="0"/>
              <a:t>method</a:t>
            </a:r>
            <a:r>
              <a:rPr lang="en-CA" dirty="0"/>
              <a:t> attributes.</a:t>
            </a:r>
          </a:p>
          <a:p>
            <a:pPr indent="457200">
              <a:buFont typeface="Arial" pitchFamily="34" charset="0"/>
              <a:buChar char="•"/>
            </a:pPr>
            <a:r>
              <a:rPr lang="en-CA" dirty="0"/>
              <a:t>The </a:t>
            </a:r>
            <a:r>
              <a:rPr lang="en-CA" b="1" dirty="0"/>
              <a:t>action</a:t>
            </a:r>
            <a:r>
              <a:rPr lang="en-CA" dirty="0"/>
              <a:t> attribute specifies the URL of the server-side resource that will process the form data</a:t>
            </a:r>
          </a:p>
          <a:p>
            <a:pPr indent="457200">
              <a:buFont typeface="Arial" pitchFamily="34" charset="0"/>
              <a:buChar char="•"/>
            </a:pPr>
            <a:r>
              <a:rPr lang="en-CA" dirty="0"/>
              <a:t>The </a:t>
            </a:r>
            <a:r>
              <a:rPr lang="en-CA" b="1" dirty="0"/>
              <a:t>method</a:t>
            </a:r>
            <a:r>
              <a:rPr lang="en-CA" dirty="0"/>
              <a:t> attribute specifies how the query string data will be transmitted from the browser to the server.</a:t>
            </a:r>
          </a:p>
          <a:p>
            <a:pPr lvl="1" indent="457200">
              <a:buFont typeface="Arial" pitchFamily="34" charset="0"/>
              <a:buChar char="•"/>
            </a:pPr>
            <a:r>
              <a:rPr lang="en-CA" dirty="0"/>
              <a:t>GET</a:t>
            </a:r>
          </a:p>
          <a:p>
            <a:pPr lvl="1" indent="457200">
              <a:buFont typeface="Arial" pitchFamily="34" charset="0"/>
              <a:buChar char="•"/>
            </a:pPr>
            <a:r>
              <a:rPr lang="en-CA" dirty="0"/>
              <a:t>POST</a:t>
            </a:r>
          </a:p>
          <a:p>
            <a:endParaRPr lang="en-C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D0F5-A2EC-4AB3-AA80-17E48F8E3B7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845B51C-A56F-4CFF-7947-2252E84A2E9C}"/>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3799CF59-78FE-E283-E428-26F2AEA43360}"/>
              </a:ext>
            </a:extLst>
          </p:cNvPr>
          <p:cNvSpPr txBox="1"/>
          <p:nvPr/>
        </p:nvSpPr>
        <p:spPr>
          <a:xfrm>
            <a:off x="0" y="0"/>
            <a:ext cx="11887199" cy="2298834"/>
          </a:xfrm>
          <a:prstGeom prst="rect">
            <a:avLst/>
          </a:prstGeom>
          <a:noFill/>
        </p:spPr>
        <p:txBody>
          <a:bodyPr wrap="square">
            <a:spAutoFit/>
          </a:bodyPr>
          <a:lstStyle/>
          <a:p>
            <a:pPr>
              <a:lnSpc>
                <a:spcPct val="150000"/>
              </a:lnSpc>
            </a:pPr>
            <a:r>
              <a:rPr lang="en-US" sz="3300" b="1" dirty="0">
                <a:latin typeface="+mj-lt"/>
              </a:rPr>
              <a:t>Outline</a:t>
            </a:r>
          </a:p>
          <a:p>
            <a:pPr marL="742950" indent="-742950">
              <a:lnSpc>
                <a:spcPct val="150000"/>
              </a:lnSpc>
              <a:buAutoNum type="arabicPeriod"/>
            </a:pPr>
            <a:r>
              <a:rPr lang="en-US" sz="3300" b="1" dirty="0">
                <a:latin typeface="+mj-lt"/>
              </a:rPr>
              <a:t>Guideline</a:t>
            </a:r>
          </a:p>
          <a:p>
            <a:pPr marL="742950" indent="-742950">
              <a:lnSpc>
                <a:spcPct val="150000"/>
              </a:lnSpc>
              <a:buAutoNum type="arabicPeriod"/>
            </a:pPr>
            <a:r>
              <a:rPr lang="en-US" sz="3300" b="1" dirty="0">
                <a:latin typeface="+mj-lt"/>
              </a:rPr>
              <a:t>HTML/CSS/Java Script/PHP Examples and </a:t>
            </a:r>
            <a:r>
              <a:rPr lang="en-US" sz="3300" b="1" dirty="0" err="1">
                <a:latin typeface="+mj-lt"/>
              </a:rPr>
              <a:t>Teachig</a:t>
            </a:r>
            <a:r>
              <a:rPr lang="en-US" sz="3300" b="1" dirty="0">
                <a:latin typeface="+mj-lt"/>
              </a:rPr>
              <a:t> Contents</a:t>
            </a:r>
          </a:p>
        </p:txBody>
      </p:sp>
    </p:spTree>
    <p:extLst>
      <p:ext uri="{BB962C8B-B14F-4D97-AF65-F5344CB8AC3E}">
        <p14:creationId xmlns:p14="http://schemas.microsoft.com/office/powerpoint/2010/main" val="713596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5477" y="1656654"/>
            <a:ext cx="10363200" cy="369332"/>
          </a:xfrm>
        </p:spPr>
        <p:txBody>
          <a:bodyPr/>
          <a:lstStyle/>
          <a:p>
            <a:r>
              <a:rPr lang="en-CA" dirty="0"/>
              <a:t>GET </a:t>
            </a:r>
            <a:r>
              <a:rPr lang="en-CA" dirty="0" err="1"/>
              <a:t>vs</a:t>
            </a:r>
            <a:r>
              <a:rPr lang="en-CA" dirty="0"/>
              <a:t> POST</a:t>
            </a:r>
          </a:p>
        </p:txBody>
      </p:sp>
      <p:pic>
        <p:nvPicPr>
          <p:cNvPr id="135178" name="Picture 10" descr="T:\CompSci\Research\web development textbook\manuscript\19.FinalART\9780133407150_FinalArt\CH04\4071504015.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0616" y="3148869"/>
            <a:ext cx="7715081" cy="502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183" y="1729016"/>
            <a:ext cx="10363200" cy="369332"/>
          </a:xfrm>
        </p:spPr>
        <p:txBody>
          <a:bodyPr/>
          <a:lstStyle/>
          <a:p>
            <a:r>
              <a:rPr lang="en-CA" dirty="0"/>
              <a:t>GET </a:t>
            </a:r>
            <a:r>
              <a:rPr lang="en-CA" dirty="0" err="1"/>
              <a:t>vs</a:t>
            </a:r>
            <a:r>
              <a:rPr lang="en-CA" dirty="0"/>
              <a:t> POST</a:t>
            </a:r>
          </a:p>
        </p:txBody>
      </p:sp>
      <p:sp>
        <p:nvSpPr>
          <p:cNvPr id="5" name="Rectangle 4"/>
          <p:cNvSpPr/>
          <p:nvPr/>
        </p:nvSpPr>
        <p:spPr>
          <a:xfrm>
            <a:off x="2438400" y="2895601"/>
            <a:ext cx="7543800" cy="5262979"/>
          </a:xfrm>
          <a:prstGeom prst="rect">
            <a:avLst/>
          </a:prstGeom>
        </p:spPr>
        <p:txBody>
          <a:bodyPr wrap="square">
            <a:spAutoFit/>
          </a:bodyPr>
          <a:lstStyle/>
          <a:p>
            <a:r>
              <a:rPr lang="en-CA" sz="2800" b="1" dirty="0"/>
              <a:t>GET</a:t>
            </a:r>
          </a:p>
          <a:p>
            <a:pPr indent="457200">
              <a:buClr>
                <a:schemeClr val="accent3">
                  <a:lumMod val="50000"/>
                </a:schemeClr>
              </a:buClr>
              <a:buFont typeface="Wingdings" pitchFamily="2" charset="2"/>
              <a:buChar char="§"/>
            </a:pPr>
            <a:r>
              <a:rPr lang="en-CA" sz="2800" dirty="0"/>
              <a:t>Data can be clearly seen in the address bar.</a:t>
            </a:r>
          </a:p>
          <a:p>
            <a:pPr indent="457200">
              <a:buClr>
                <a:schemeClr val="accent3">
                  <a:lumMod val="50000"/>
                </a:schemeClr>
              </a:buClr>
              <a:buFont typeface="Wingdings" pitchFamily="2" charset="2"/>
              <a:buChar char="§"/>
            </a:pPr>
            <a:r>
              <a:rPr lang="en-CA" sz="2800" dirty="0"/>
              <a:t>Data remains in browser history and cache.</a:t>
            </a:r>
          </a:p>
          <a:p>
            <a:pPr indent="457200">
              <a:buClr>
                <a:schemeClr val="accent3">
                  <a:lumMod val="50000"/>
                </a:schemeClr>
              </a:buClr>
              <a:buFont typeface="Wingdings" pitchFamily="2" charset="2"/>
              <a:buChar char="§"/>
            </a:pPr>
            <a:r>
              <a:rPr lang="en-CA" sz="2800" dirty="0"/>
              <a:t>Data can be bookmarked</a:t>
            </a:r>
          </a:p>
          <a:p>
            <a:pPr indent="457200">
              <a:buClr>
                <a:schemeClr val="accent3">
                  <a:lumMod val="50000"/>
                </a:schemeClr>
              </a:buClr>
              <a:buFont typeface="Wingdings" pitchFamily="2" charset="2"/>
              <a:buChar char="§"/>
            </a:pPr>
            <a:r>
              <a:rPr lang="en-CA" sz="2800" dirty="0"/>
              <a:t>Limit on the number of characters in the form data returned.</a:t>
            </a:r>
          </a:p>
          <a:p>
            <a:r>
              <a:rPr lang="en-CA" sz="2800" b="1" dirty="0"/>
              <a:t>POST </a:t>
            </a:r>
          </a:p>
          <a:p>
            <a:pPr indent="457200">
              <a:buClr>
                <a:schemeClr val="accent3">
                  <a:lumMod val="50000"/>
                </a:schemeClr>
              </a:buClr>
              <a:buFont typeface="Wingdings" pitchFamily="2" charset="2"/>
              <a:buChar char="§"/>
            </a:pPr>
            <a:r>
              <a:rPr lang="en-CA" sz="2800" dirty="0"/>
              <a:t>Data can contain binary data.</a:t>
            </a:r>
          </a:p>
          <a:p>
            <a:pPr indent="457200">
              <a:buClr>
                <a:schemeClr val="accent3">
                  <a:lumMod val="50000"/>
                </a:schemeClr>
              </a:buClr>
              <a:buFont typeface="Wingdings" pitchFamily="2" charset="2"/>
              <a:buChar char="§"/>
            </a:pPr>
            <a:r>
              <a:rPr lang="en-CA" sz="2800" dirty="0"/>
              <a:t>Data is hidden from user.</a:t>
            </a:r>
          </a:p>
          <a:p>
            <a:pPr indent="457200">
              <a:buClr>
                <a:schemeClr val="accent3">
                  <a:lumMod val="50000"/>
                </a:schemeClr>
              </a:buClr>
              <a:buFont typeface="Wingdings" pitchFamily="2" charset="2"/>
              <a:buChar char="§"/>
            </a:pPr>
            <a:r>
              <a:rPr lang="en-CA" sz="2800" dirty="0"/>
              <a:t>Submitted data is not stored in cache, history, or bookmarks</a:t>
            </a:r>
            <a:r>
              <a:rPr lang="en-CA" sz="2000"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3174" y="1729017"/>
            <a:ext cx="10363200" cy="1020762"/>
          </a:xfrm>
        </p:spPr>
        <p:txBody>
          <a:bodyPr>
            <a:normAutofit/>
          </a:bodyPr>
          <a:lstStyle/>
          <a:p>
            <a:r>
              <a:rPr lang="en-CA" dirty="0"/>
              <a:t>Form-Related HTML Elements</a:t>
            </a:r>
          </a:p>
        </p:txBody>
      </p:sp>
      <p:graphicFrame>
        <p:nvGraphicFramePr>
          <p:cNvPr id="5" name="Content Placeholder 6"/>
          <p:cNvGraphicFramePr>
            <a:graphicFrameLocks noGrp="1"/>
          </p:cNvGraphicFramePr>
          <p:nvPr>
            <p:ph sz="quarter" idx="13"/>
          </p:nvPr>
        </p:nvGraphicFramePr>
        <p:xfrm>
          <a:off x="2605602" y="2978926"/>
          <a:ext cx="7315200" cy="5410196"/>
        </p:xfrm>
        <a:graphic>
          <a:graphicData uri="http://schemas.openxmlformats.org/drawingml/2006/table">
            <a:tbl>
              <a:tblPr firstRow="1" firstCol="1" bandRow="1" bandCol="1">
                <a:tableStyleId>{5C22544A-7EE6-4342-B048-85BDC9FD1C3A}</a:tableStyleId>
              </a:tblPr>
              <a:tblGrid>
                <a:gridCol w="1468004">
                  <a:extLst>
                    <a:ext uri="{9D8B030D-6E8A-4147-A177-3AD203B41FA5}">
                      <a16:colId xmlns:a16="http://schemas.microsoft.com/office/drawing/2014/main" val="20000"/>
                    </a:ext>
                  </a:extLst>
                </a:gridCol>
                <a:gridCol w="5847196">
                  <a:extLst>
                    <a:ext uri="{9D8B030D-6E8A-4147-A177-3AD203B41FA5}">
                      <a16:colId xmlns:a16="http://schemas.microsoft.com/office/drawing/2014/main" val="20001"/>
                    </a:ext>
                  </a:extLst>
                </a:gridCol>
              </a:tblGrid>
              <a:tr h="447308">
                <a:tc>
                  <a:txBody>
                    <a:bodyPr/>
                    <a:lstStyle/>
                    <a:p>
                      <a:pPr marL="0" marR="0">
                        <a:lnSpc>
                          <a:spcPts val="1600"/>
                        </a:lnSpc>
                        <a:spcBef>
                          <a:spcPts val="0"/>
                        </a:spcBef>
                        <a:spcAft>
                          <a:spcPts val="1400"/>
                        </a:spcAft>
                      </a:pPr>
                      <a:r>
                        <a:rPr lang="en-US" sz="1400" dirty="0">
                          <a:effectLst/>
                        </a:rPr>
                        <a:t>Type</a:t>
                      </a:r>
                      <a:endParaRPr lang="en-US" sz="1400" b="1" dirty="0">
                        <a:solidFill>
                          <a:srgbClr val="1F497D"/>
                        </a:solidFill>
                        <a:effectLst/>
                        <a:latin typeface="Calibri"/>
                        <a:ea typeface="Times New Roman"/>
                        <a:cs typeface="Times New Roman"/>
                      </a:endParaRPr>
                    </a:p>
                  </a:txBody>
                  <a:tcPr marL="6858" marR="6858" marT="0" marB="0"/>
                </a:tc>
                <a:tc>
                  <a:txBody>
                    <a:bodyPr/>
                    <a:lstStyle/>
                    <a:p>
                      <a:pPr marL="0" marR="0">
                        <a:lnSpc>
                          <a:spcPts val="1600"/>
                        </a:lnSpc>
                        <a:spcBef>
                          <a:spcPts val="0"/>
                        </a:spcBef>
                        <a:spcAft>
                          <a:spcPts val="1400"/>
                        </a:spcAft>
                      </a:pPr>
                      <a:r>
                        <a:rPr lang="en-US" sz="1400" dirty="0">
                          <a:effectLst/>
                        </a:rPr>
                        <a:t>Description</a:t>
                      </a:r>
                      <a:endParaRPr lang="en-US" sz="1400" b="1" dirty="0">
                        <a:solidFill>
                          <a:srgbClr val="1F497D"/>
                        </a:solidFill>
                        <a:effectLst/>
                        <a:latin typeface="Calibri"/>
                        <a:ea typeface="Times New Roman"/>
                        <a:cs typeface="Times New Roman"/>
                      </a:endParaRPr>
                    </a:p>
                  </a:txBody>
                  <a:tcPr marL="6858" marR="6858" marT="0" marB="0"/>
                </a:tc>
                <a:extLst>
                  <a:ext uri="{0D108BD9-81ED-4DB2-BD59-A6C34878D82A}">
                    <a16:rowId xmlns:a16="http://schemas.microsoft.com/office/drawing/2014/main" val="10000"/>
                  </a:ext>
                </a:extLst>
              </a:tr>
              <a:tr h="447308">
                <a:tc>
                  <a:txBody>
                    <a:bodyPr/>
                    <a:lstStyle/>
                    <a:p>
                      <a:pPr marL="0" marR="0">
                        <a:lnSpc>
                          <a:spcPts val="1600"/>
                        </a:lnSpc>
                        <a:spcBef>
                          <a:spcPts val="700"/>
                        </a:spcBef>
                        <a:spcAft>
                          <a:spcPts val="700"/>
                        </a:spcAft>
                      </a:pPr>
                      <a:r>
                        <a:rPr lang="en-US" sz="1400" dirty="0">
                          <a:effectLst/>
                        </a:rPr>
                        <a:t>&lt;button&gt;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clickable button.</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1"/>
                  </a:ext>
                </a:extLst>
              </a:tr>
              <a:tr h="447308">
                <a:tc>
                  <a:txBody>
                    <a:bodyPr/>
                    <a:lstStyle/>
                    <a:p>
                      <a:pPr marL="0" marR="0">
                        <a:lnSpc>
                          <a:spcPts val="1600"/>
                        </a:lnSpc>
                        <a:spcBef>
                          <a:spcPts val="700"/>
                        </a:spcBef>
                        <a:spcAft>
                          <a:spcPts val="700"/>
                        </a:spcAft>
                      </a:pPr>
                      <a:r>
                        <a:rPr lang="en-US" sz="1400">
                          <a:effectLst/>
                        </a:rPr>
                        <a:t>&lt;datalist&gt;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An HTML5 element form defines lists to be used with other form elements.</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2"/>
                  </a:ext>
                </a:extLst>
              </a:tr>
              <a:tr h="447308">
                <a:tc>
                  <a:txBody>
                    <a:bodyPr/>
                    <a:lstStyle/>
                    <a:p>
                      <a:pPr marL="0" marR="0">
                        <a:lnSpc>
                          <a:spcPts val="1600"/>
                        </a:lnSpc>
                        <a:spcBef>
                          <a:spcPts val="700"/>
                        </a:spcBef>
                        <a:spcAft>
                          <a:spcPts val="700"/>
                        </a:spcAft>
                      </a:pPr>
                      <a:r>
                        <a:rPr lang="en-US" sz="1400" dirty="0">
                          <a:effectLst/>
                        </a:rPr>
                        <a:t>&lt;</a:t>
                      </a:r>
                      <a:r>
                        <a:rPr lang="en-US" sz="1400" dirty="0" err="1">
                          <a:effectLst/>
                        </a:rPr>
                        <a:t>fieldset</a:t>
                      </a:r>
                      <a:r>
                        <a:rPr lang="en-US" sz="1400" dirty="0">
                          <a:effectLst/>
                        </a:rPr>
                        <a:t>&gt;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Groups related elements in a form together. </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3"/>
                  </a:ext>
                </a:extLst>
              </a:tr>
              <a:tr h="447308">
                <a:tc>
                  <a:txBody>
                    <a:bodyPr/>
                    <a:lstStyle/>
                    <a:p>
                      <a:pPr marL="0" marR="0">
                        <a:lnSpc>
                          <a:spcPts val="1600"/>
                        </a:lnSpc>
                        <a:spcBef>
                          <a:spcPts val="700"/>
                        </a:spcBef>
                        <a:spcAft>
                          <a:spcPts val="700"/>
                        </a:spcAft>
                      </a:pPr>
                      <a:r>
                        <a:rPr lang="en-US" sz="1400">
                          <a:effectLst/>
                        </a:rPr>
                        <a:t>&lt;form&gt;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the form container.</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4"/>
                  </a:ext>
                </a:extLst>
              </a:tr>
              <a:tr h="447308">
                <a:tc>
                  <a:txBody>
                    <a:bodyPr/>
                    <a:lstStyle/>
                    <a:p>
                      <a:pPr marL="0" marR="0">
                        <a:lnSpc>
                          <a:spcPts val="1600"/>
                        </a:lnSpc>
                        <a:spcBef>
                          <a:spcPts val="700"/>
                        </a:spcBef>
                        <a:spcAft>
                          <a:spcPts val="700"/>
                        </a:spcAft>
                      </a:pPr>
                      <a:r>
                        <a:rPr lang="en-US" sz="1400" dirty="0">
                          <a:effectLst/>
                        </a:rPr>
                        <a:t>&lt;input&gt;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an input field. HTML5 defines over 20 different types of input. </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5"/>
                  </a:ext>
                </a:extLst>
              </a:tr>
              <a:tr h="447308">
                <a:tc>
                  <a:txBody>
                    <a:bodyPr/>
                    <a:lstStyle/>
                    <a:p>
                      <a:pPr marL="0" marR="0">
                        <a:lnSpc>
                          <a:spcPts val="1600"/>
                        </a:lnSpc>
                        <a:spcBef>
                          <a:spcPts val="700"/>
                        </a:spcBef>
                        <a:spcAft>
                          <a:spcPts val="700"/>
                        </a:spcAft>
                      </a:pPr>
                      <a:r>
                        <a:rPr lang="en-US" sz="1400">
                          <a:effectLst/>
                        </a:rPr>
                        <a:t>&lt;label&gt;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label for a form input element.</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6"/>
                  </a:ext>
                </a:extLst>
              </a:tr>
              <a:tr h="447308">
                <a:tc>
                  <a:txBody>
                    <a:bodyPr/>
                    <a:lstStyle/>
                    <a:p>
                      <a:pPr marL="0" marR="0">
                        <a:lnSpc>
                          <a:spcPts val="1600"/>
                        </a:lnSpc>
                        <a:spcBef>
                          <a:spcPts val="700"/>
                        </a:spcBef>
                        <a:spcAft>
                          <a:spcPts val="700"/>
                        </a:spcAft>
                      </a:pPr>
                      <a:r>
                        <a:rPr lang="en-US" sz="1400">
                          <a:effectLst/>
                        </a:rPr>
                        <a:t>&lt;legend&gt;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the label for a fieldset group.</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7"/>
                  </a:ext>
                </a:extLst>
              </a:tr>
              <a:tr h="447308">
                <a:tc>
                  <a:txBody>
                    <a:bodyPr/>
                    <a:lstStyle/>
                    <a:p>
                      <a:pPr marL="0" marR="0">
                        <a:lnSpc>
                          <a:spcPts val="1600"/>
                        </a:lnSpc>
                        <a:spcBef>
                          <a:spcPts val="700"/>
                        </a:spcBef>
                        <a:spcAft>
                          <a:spcPts val="700"/>
                        </a:spcAft>
                      </a:pPr>
                      <a:r>
                        <a:rPr lang="en-US" sz="1400">
                          <a:effectLst/>
                        </a:rPr>
                        <a:t>&lt;option&gt;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an option in a multi-item list.</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8"/>
                  </a:ext>
                </a:extLst>
              </a:tr>
              <a:tr h="447308">
                <a:tc>
                  <a:txBody>
                    <a:bodyPr/>
                    <a:lstStyle/>
                    <a:p>
                      <a:pPr marL="0" marR="0">
                        <a:lnSpc>
                          <a:spcPts val="1600"/>
                        </a:lnSpc>
                        <a:spcBef>
                          <a:spcPts val="700"/>
                        </a:spcBef>
                        <a:spcAft>
                          <a:spcPts val="700"/>
                        </a:spcAft>
                      </a:pPr>
                      <a:r>
                        <a:rPr lang="en-US" sz="1400">
                          <a:effectLst/>
                        </a:rPr>
                        <a:t>&lt;optgroup&gt;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 group of related options in a multi-item list.</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9"/>
                  </a:ext>
                </a:extLst>
              </a:tr>
              <a:tr h="447308">
                <a:tc>
                  <a:txBody>
                    <a:bodyPr/>
                    <a:lstStyle/>
                    <a:p>
                      <a:pPr marL="0" marR="0">
                        <a:lnSpc>
                          <a:spcPts val="1600"/>
                        </a:lnSpc>
                        <a:spcBef>
                          <a:spcPts val="700"/>
                        </a:spcBef>
                        <a:spcAft>
                          <a:spcPts val="700"/>
                        </a:spcAft>
                      </a:pPr>
                      <a:r>
                        <a:rPr lang="en-US" sz="1400">
                          <a:effectLst/>
                        </a:rPr>
                        <a:t>&lt;select&gt;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multi-item list.</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10"/>
                  </a:ext>
                </a:extLst>
              </a:tr>
              <a:tr h="489808">
                <a:tc>
                  <a:txBody>
                    <a:bodyPr/>
                    <a:lstStyle/>
                    <a:p>
                      <a:pPr marL="0" marR="0">
                        <a:lnSpc>
                          <a:spcPts val="1600"/>
                        </a:lnSpc>
                        <a:spcBef>
                          <a:spcPts val="700"/>
                        </a:spcBef>
                        <a:spcAft>
                          <a:spcPts val="700"/>
                        </a:spcAft>
                      </a:pPr>
                      <a:r>
                        <a:rPr lang="en-US" sz="1400" dirty="0">
                          <a:effectLst/>
                        </a:rPr>
                        <a:t>&lt;</a:t>
                      </a:r>
                      <a:r>
                        <a:rPr lang="en-US" sz="1400" dirty="0" err="1">
                          <a:effectLst/>
                        </a:rPr>
                        <a:t>textarea</a:t>
                      </a:r>
                      <a:r>
                        <a:rPr lang="en-US" sz="1400" dirty="0">
                          <a:effectLst/>
                        </a:rPr>
                        <a:t>&gt;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multiline text entry box.</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1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173" y="1724516"/>
            <a:ext cx="10363200" cy="1020762"/>
          </a:xfrm>
        </p:spPr>
        <p:txBody>
          <a:bodyPr>
            <a:normAutofit/>
          </a:bodyPr>
          <a:lstStyle/>
          <a:p>
            <a:r>
              <a:rPr lang="en-CA" dirty="0"/>
              <a:t>Open-Ended Question</a:t>
            </a:r>
          </a:p>
        </p:txBody>
      </p:sp>
      <p:sp>
        <p:nvSpPr>
          <p:cNvPr id="6" name="TextBox 5">
            <a:extLst>
              <a:ext uri="{FF2B5EF4-FFF2-40B4-BE49-F238E27FC236}">
                <a16:creationId xmlns:a16="http://schemas.microsoft.com/office/drawing/2014/main" id="{2F4B739F-58B3-90F4-3F43-8C623C5858C3}"/>
              </a:ext>
            </a:extLst>
          </p:cNvPr>
          <p:cNvSpPr txBox="1"/>
          <p:nvPr/>
        </p:nvSpPr>
        <p:spPr>
          <a:xfrm>
            <a:off x="159775" y="2938688"/>
            <a:ext cx="11874909" cy="4549835"/>
          </a:xfrm>
          <a:prstGeom prst="rect">
            <a:avLst/>
          </a:prstGeom>
          <a:noFill/>
        </p:spPr>
        <p:txBody>
          <a:bodyPr wrap="square">
            <a:spAutoFit/>
          </a:bodyPr>
          <a:lstStyle/>
          <a:p>
            <a:pPr>
              <a:lnSpc>
                <a:spcPct val="150000"/>
              </a:lnSpc>
            </a:pPr>
            <a:r>
              <a:rPr lang="en-US" sz="2800" b="1" dirty="0"/>
              <a:t>What are some key HTML form control elements, and how do they enhance user interaction?</a:t>
            </a:r>
          </a:p>
          <a:p>
            <a:pPr>
              <a:lnSpc>
                <a:spcPct val="150000"/>
              </a:lnSpc>
            </a:pPr>
            <a:r>
              <a:rPr lang="en-US" sz="2800" dirty="0"/>
              <a:t>Key HTML form control elements include text inputs, radio buttons, checkboxes, and submit buttons. These elements enhance user interaction by providing various ways to input and submit data. For example, an online survey for Brisbane residents might use radio buttons for multiple-choice questions and text inputs for open-ended responses.</a:t>
            </a:r>
            <a:endParaRPr lang="en-AU"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5644" y="1714684"/>
            <a:ext cx="10363200" cy="1020762"/>
          </a:xfrm>
        </p:spPr>
        <p:txBody>
          <a:bodyPr>
            <a:normAutofit/>
          </a:bodyPr>
          <a:lstStyle/>
          <a:p>
            <a:r>
              <a:rPr lang="en-CA" dirty="0"/>
              <a:t>Example</a:t>
            </a:r>
          </a:p>
        </p:txBody>
      </p:sp>
      <p:sp>
        <p:nvSpPr>
          <p:cNvPr id="6" name="TextBox 5">
            <a:extLst>
              <a:ext uri="{FF2B5EF4-FFF2-40B4-BE49-F238E27FC236}">
                <a16:creationId xmlns:a16="http://schemas.microsoft.com/office/drawing/2014/main" id="{2F4B739F-58B3-90F4-3F43-8C623C5858C3}"/>
              </a:ext>
            </a:extLst>
          </p:cNvPr>
          <p:cNvSpPr txBox="1"/>
          <p:nvPr/>
        </p:nvSpPr>
        <p:spPr>
          <a:xfrm>
            <a:off x="159775" y="2938687"/>
            <a:ext cx="11874909" cy="1964512"/>
          </a:xfrm>
          <a:prstGeom prst="rect">
            <a:avLst/>
          </a:prstGeom>
          <a:noFill/>
        </p:spPr>
        <p:txBody>
          <a:bodyPr wrap="square">
            <a:spAutoFit/>
          </a:bodyPr>
          <a:lstStyle/>
          <a:p>
            <a:pPr>
              <a:lnSpc>
                <a:spcPct val="150000"/>
              </a:lnSpc>
            </a:pPr>
            <a:r>
              <a:rPr lang="en-US" sz="2800" dirty="0"/>
              <a:t>If you're building a contact form for a Canberra-based business, you might use text inputs for name and email, a </a:t>
            </a:r>
            <a:r>
              <a:rPr lang="en-US" sz="2800" dirty="0" err="1"/>
              <a:t>textarea</a:t>
            </a:r>
            <a:r>
              <a:rPr lang="en-US" sz="2800" dirty="0"/>
              <a:t> for the message, and radio buttons to let users select the reason for their inquiry.</a:t>
            </a:r>
            <a:endParaRPr lang="en-AU" sz="2800" dirty="0"/>
          </a:p>
        </p:txBody>
      </p:sp>
    </p:spTree>
    <p:extLst>
      <p:ext uri="{BB962C8B-B14F-4D97-AF65-F5344CB8AC3E}">
        <p14:creationId xmlns:p14="http://schemas.microsoft.com/office/powerpoint/2010/main" val="629257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173" y="1724516"/>
            <a:ext cx="10363200" cy="1020762"/>
          </a:xfrm>
        </p:spPr>
        <p:txBody>
          <a:bodyPr>
            <a:normAutofit/>
          </a:bodyPr>
          <a:lstStyle/>
          <a:p>
            <a:r>
              <a:rPr lang="en-CA" dirty="0"/>
              <a:t>Text Input Controls</a:t>
            </a:r>
          </a:p>
        </p:txBody>
      </p:sp>
      <p:graphicFrame>
        <p:nvGraphicFramePr>
          <p:cNvPr id="9" name="Content Placeholder 8"/>
          <p:cNvGraphicFramePr>
            <a:graphicFrameLocks noGrp="1"/>
          </p:cNvGraphicFramePr>
          <p:nvPr>
            <p:ph sz="quarter" idx="13"/>
          </p:nvPr>
        </p:nvGraphicFramePr>
        <p:xfrm>
          <a:off x="2698796" y="3316619"/>
          <a:ext cx="7162800" cy="4506884"/>
        </p:xfrm>
        <a:graphic>
          <a:graphicData uri="http://schemas.openxmlformats.org/drawingml/2006/table">
            <a:tbl>
              <a:tblPr firstRow="1" firstCol="1" bandRow="1" bandCol="1">
                <a:tableStyleId>{5C22544A-7EE6-4342-B048-85BDC9FD1C3A}</a:tableStyleId>
              </a:tblPr>
              <a:tblGrid>
                <a:gridCol w="9144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238177">
                <a:tc>
                  <a:txBody>
                    <a:bodyPr/>
                    <a:lstStyle/>
                    <a:p>
                      <a:pPr marL="0" marR="0">
                        <a:lnSpc>
                          <a:spcPts val="1600"/>
                        </a:lnSpc>
                        <a:spcBef>
                          <a:spcPts val="0"/>
                        </a:spcBef>
                        <a:spcAft>
                          <a:spcPts val="1400"/>
                        </a:spcAft>
                      </a:pPr>
                      <a:r>
                        <a:rPr lang="en-US" sz="1400" dirty="0">
                          <a:effectLst/>
                        </a:rPr>
                        <a:t>Type</a:t>
                      </a:r>
                      <a:endParaRPr lang="en-US" sz="1400" dirty="0">
                        <a:solidFill>
                          <a:srgbClr val="1F497D"/>
                        </a:solidFill>
                        <a:effectLst/>
                        <a:latin typeface="Calibri"/>
                        <a:ea typeface="Times New Roman"/>
                        <a:cs typeface="Times New Roman"/>
                      </a:endParaRPr>
                    </a:p>
                  </a:txBody>
                  <a:tcPr marL="3253" marR="3253" marT="0" marB="0"/>
                </a:tc>
                <a:tc>
                  <a:txBody>
                    <a:bodyPr/>
                    <a:lstStyle/>
                    <a:p>
                      <a:pPr marL="0" marR="0">
                        <a:lnSpc>
                          <a:spcPts val="1600"/>
                        </a:lnSpc>
                        <a:spcBef>
                          <a:spcPts val="0"/>
                        </a:spcBef>
                        <a:spcAft>
                          <a:spcPts val="1400"/>
                        </a:spcAft>
                      </a:pPr>
                      <a:r>
                        <a:rPr lang="en-US" sz="1400">
                          <a:effectLst/>
                        </a:rPr>
                        <a:t>Description</a:t>
                      </a:r>
                      <a:endParaRPr lang="en-US" sz="1400">
                        <a:solidFill>
                          <a:srgbClr val="1F497D"/>
                        </a:solidFill>
                        <a:effectLst/>
                        <a:latin typeface="Calibri"/>
                        <a:ea typeface="Times New Roman"/>
                        <a:cs typeface="Times New Roman"/>
                      </a:endParaRPr>
                    </a:p>
                  </a:txBody>
                  <a:tcPr marL="3253" marR="3253" marT="0" marB="0"/>
                </a:tc>
                <a:extLst>
                  <a:ext uri="{0D108BD9-81ED-4DB2-BD59-A6C34878D82A}">
                    <a16:rowId xmlns:a16="http://schemas.microsoft.com/office/drawing/2014/main" val="10000"/>
                  </a:ext>
                </a:extLst>
              </a:tr>
              <a:tr h="442842">
                <a:tc>
                  <a:txBody>
                    <a:bodyPr/>
                    <a:lstStyle/>
                    <a:p>
                      <a:pPr marL="0" marR="0">
                        <a:lnSpc>
                          <a:spcPts val="1600"/>
                        </a:lnSpc>
                        <a:spcBef>
                          <a:spcPts val="700"/>
                        </a:spcBef>
                        <a:spcAft>
                          <a:spcPts val="700"/>
                        </a:spcAft>
                      </a:pPr>
                      <a:r>
                        <a:rPr lang="en-US" sz="1400" dirty="0">
                          <a:effectLst/>
                        </a:rPr>
                        <a:t>text</a:t>
                      </a:r>
                      <a:endParaRPr lang="en-US" sz="1400" b="1" dirty="0">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 line text entry box</a:t>
                      </a:r>
                      <a:r>
                        <a:rPr lang="en-US" sz="1200" b="1" dirty="0">
                          <a:effectLst/>
                        </a:rPr>
                        <a:t>.</a:t>
                      </a:r>
                      <a:r>
                        <a:rPr lang="en-US" sz="1200" b="1" baseline="0" dirty="0">
                          <a:effectLst/>
                        </a:rPr>
                        <a:t>    </a:t>
                      </a:r>
                      <a:r>
                        <a:rPr lang="en-US" sz="1200" b="1" dirty="0">
                          <a:effectLst/>
                        </a:rPr>
                        <a:t>&lt;input type="text" name="title"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1"/>
                  </a:ext>
                </a:extLst>
              </a:tr>
              <a:tr h="385781">
                <a:tc>
                  <a:txBody>
                    <a:bodyPr/>
                    <a:lstStyle/>
                    <a:p>
                      <a:pPr marL="0" marR="0">
                        <a:lnSpc>
                          <a:spcPts val="1600"/>
                        </a:lnSpc>
                        <a:spcBef>
                          <a:spcPts val="700"/>
                        </a:spcBef>
                        <a:spcAft>
                          <a:spcPts val="700"/>
                        </a:spcAft>
                      </a:pPr>
                      <a:r>
                        <a:rPr lang="en-US" sz="1400">
                          <a:effectLst/>
                        </a:rPr>
                        <a:t>textarea</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multiline text entry box.  </a:t>
                      </a:r>
                      <a:r>
                        <a:rPr lang="en-US" sz="1200" b="1" dirty="0">
                          <a:effectLst/>
                        </a:rPr>
                        <a:t>&lt;</a:t>
                      </a:r>
                      <a:r>
                        <a:rPr lang="en-US" sz="1200" b="1" dirty="0" err="1">
                          <a:effectLst/>
                        </a:rPr>
                        <a:t>textarea</a:t>
                      </a:r>
                      <a:r>
                        <a:rPr lang="en-US" sz="1200" b="1" dirty="0">
                          <a:effectLst/>
                        </a:rPr>
                        <a:t> rows="3"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2"/>
                  </a:ext>
                </a:extLst>
              </a:tr>
              <a:tr h="381000">
                <a:tc>
                  <a:txBody>
                    <a:bodyPr/>
                    <a:lstStyle/>
                    <a:p>
                      <a:pPr marL="0" marR="0">
                        <a:lnSpc>
                          <a:spcPts val="1600"/>
                        </a:lnSpc>
                        <a:spcBef>
                          <a:spcPts val="700"/>
                        </a:spcBef>
                        <a:spcAft>
                          <a:spcPts val="700"/>
                        </a:spcAft>
                      </a:pPr>
                      <a:r>
                        <a:rPr lang="en-US" sz="1400" dirty="0">
                          <a:effectLst/>
                        </a:rPr>
                        <a:t>password</a:t>
                      </a:r>
                      <a:endParaRPr lang="en-US" sz="1400" b="1" dirty="0">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 line text entry box for a password </a:t>
                      </a:r>
                      <a:r>
                        <a:rPr lang="en-US" sz="1200" b="1" dirty="0">
                          <a:effectLst/>
                        </a:rPr>
                        <a:t>&lt;input type="password"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3"/>
                  </a:ext>
                </a:extLst>
              </a:tr>
              <a:tr h="696884">
                <a:tc>
                  <a:txBody>
                    <a:bodyPr/>
                    <a:lstStyle/>
                    <a:p>
                      <a:pPr marL="0" marR="0">
                        <a:lnSpc>
                          <a:spcPts val="1600"/>
                        </a:lnSpc>
                        <a:spcBef>
                          <a:spcPts val="700"/>
                        </a:spcBef>
                        <a:spcAft>
                          <a:spcPts val="700"/>
                        </a:spcAft>
                      </a:pPr>
                      <a:r>
                        <a:rPr lang="en-US" sz="1400">
                          <a:effectLst/>
                        </a:rPr>
                        <a:t>search</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a search string. This is an HTML5 element. </a:t>
                      </a:r>
                    </a:p>
                    <a:p>
                      <a:pPr marL="0" marR="0">
                        <a:lnSpc>
                          <a:spcPts val="1600"/>
                        </a:lnSpc>
                        <a:spcBef>
                          <a:spcPts val="700"/>
                        </a:spcBef>
                        <a:spcAft>
                          <a:spcPts val="700"/>
                        </a:spcAft>
                      </a:pPr>
                      <a:r>
                        <a:rPr lang="en-US" sz="1200" b="1" dirty="0">
                          <a:effectLst/>
                        </a:rPr>
                        <a:t>&lt;input type="search"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4"/>
                  </a:ext>
                </a:extLst>
              </a:tr>
              <a:tr h="824398">
                <a:tc>
                  <a:txBody>
                    <a:bodyPr/>
                    <a:lstStyle/>
                    <a:p>
                      <a:pPr marL="0" marR="0">
                        <a:lnSpc>
                          <a:spcPts val="1600"/>
                        </a:lnSpc>
                        <a:spcBef>
                          <a:spcPts val="700"/>
                        </a:spcBef>
                        <a:spcAft>
                          <a:spcPts val="700"/>
                        </a:spcAft>
                      </a:pPr>
                      <a:r>
                        <a:rPr lang="en-US" sz="1400">
                          <a:effectLst/>
                        </a:rPr>
                        <a:t>email</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entering an email address. This is an HTML5 element. </a:t>
                      </a:r>
                    </a:p>
                    <a:p>
                      <a:pPr marL="0" marR="0">
                        <a:lnSpc>
                          <a:spcPts val="1600"/>
                        </a:lnSpc>
                        <a:spcBef>
                          <a:spcPts val="700"/>
                        </a:spcBef>
                        <a:spcAft>
                          <a:spcPts val="700"/>
                        </a:spcAft>
                      </a:pPr>
                      <a:r>
                        <a:rPr lang="en-US" sz="1200" b="1" dirty="0">
                          <a:effectLst/>
                        </a:rPr>
                        <a:t>&lt;input type="email"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5"/>
                  </a:ext>
                </a:extLst>
              </a:tr>
              <a:tr h="840918">
                <a:tc>
                  <a:txBody>
                    <a:bodyPr/>
                    <a:lstStyle/>
                    <a:p>
                      <a:pPr marL="0" marR="0">
                        <a:lnSpc>
                          <a:spcPts val="1600"/>
                        </a:lnSpc>
                        <a:spcBef>
                          <a:spcPts val="700"/>
                        </a:spcBef>
                        <a:spcAft>
                          <a:spcPts val="700"/>
                        </a:spcAft>
                      </a:pPr>
                      <a:r>
                        <a:rPr lang="en-US" sz="1400">
                          <a:effectLst/>
                        </a:rPr>
                        <a:t>tel</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entering a telephone. This is an HTML5 element. </a:t>
                      </a:r>
                    </a:p>
                    <a:p>
                      <a:pPr marL="0" marR="0">
                        <a:lnSpc>
                          <a:spcPts val="1600"/>
                        </a:lnSpc>
                        <a:spcBef>
                          <a:spcPts val="700"/>
                        </a:spcBef>
                        <a:spcAft>
                          <a:spcPts val="700"/>
                        </a:spcAft>
                      </a:pPr>
                      <a:r>
                        <a:rPr lang="en-US" sz="1200" b="1" dirty="0">
                          <a:effectLst/>
                        </a:rPr>
                        <a:t>&lt;input type="</a:t>
                      </a:r>
                      <a:r>
                        <a:rPr lang="en-US" sz="1200" b="1" dirty="0" err="1">
                          <a:effectLst/>
                        </a:rPr>
                        <a:t>tel</a:t>
                      </a:r>
                      <a:r>
                        <a:rPr lang="en-US" sz="1200" b="1" dirty="0">
                          <a:effectLst/>
                        </a:rPr>
                        <a:t>"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6"/>
                  </a:ext>
                </a:extLst>
              </a:tr>
              <a:tr h="696884">
                <a:tc>
                  <a:txBody>
                    <a:bodyPr/>
                    <a:lstStyle/>
                    <a:p>
                      <a:pPr marL="0" marR="0">
                        <a:lnSpc>
                          <a:spcPts val="1600"/>
                        </a:lnSpc>
                        <a:spcBef>
                          <a:spcPts val="700"/>
                        </a:spcBef>
                        <a:spcAft>
                          <a:spcPts val="700"/>
                        </a:spcAft>
                      </a:pPr>
                      <a:r>
                        <a:rPr lang="en-US" sz="1400" dirty="0" err="1">
                          <a:effectLst/>
                        </a:rPr>
                        <a:t>url</a:t>
                      </a:r>
                      <a:endParaRPr lang="en-US" sz="1400" b="1" dirty="0">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entering a URL. This is an HTML5 element. </a:t>
                      </a:r>
                    </a:p>
                    <a:p>
                      <a:pPr marL="0" marR="0">
                        <a:lnSpc>
                          <a:spcPts val="1600"/>
                        </a:lnSpc>
                        <a:spcBef>
                          <a:spcPts val="700"/>
                        </a:spcBef>
                        <a:spcAft>
                          <a:spcPts val="700"/>
                        </a:spcAft>
                      </a:pPr>
                      <a:r>
                        <a:rPr lang="en-US" sz="1200" b="1" dirty="0">
                          <a:effectLst/>
                        </a:rPr>
                        <a:t>&lt;input type="</a:t>
                      </a:r>
                      <a:r>
                        <a:rPr lang="en-US" sz="1200" b="1" dirty="0" err="1">
                          <a:effectLst/>
                        </a:rPr>
                        <a:t>url</a:t>
                      </a:r>
                      <a:r>
                        <a:rPr lang="en-US" sz="1200" b="1" dirty="0">
                          <a:effectLst/>
                        </a:rPr>
                        <a:t>"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46201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252" y="1672009"/>
            <a:ext cx="10363200" cy="369332"/>
          </a:xfrm>
        </p:spPr>
        <p:txBody>
          <a:bodyPr/>
          <a:lstStyle/>
          <a:p>
            <a:r>
              <a:rPr lang="en-CA" dirty="0"/>
              <a:t>Text Input Controls</a:t>
            </a:r>
          </a:p>
        </p:txBody>
      </p:sp>
      <p:pic>
        <p:nvPicPr>
          <p:cNvPr id="138272" name="Picture 32" descr="T:\CompSci\Research\web development textbook\manuscript\19.FinalART\9780133407150_FinalArt\CH04\4071504016.ep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811"/>
          <a:stretch/>
        </p:blipFill>
        <p:spPr bwMode="auto">
          <a:xfrm>
            <a:off x="812983" y="3530418"/>
            <a:ext cx="10300152" cy="434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507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241" y="1656654"/>
            <a:ext cx="10363200" cy="369332"/>
          </a:xfrm>
        </p:spPr>
        <p:txBody>
          <a:bodyPr/>
          <a:lstStyle/>
          <a:p>
            <a:r>
              <a:rPr lang="en-CA" dirty="0"/>
              <a:t>Text Input Controls</a:t>
            </a:r>
          </a:p>
        </p:txBody>
      </p:sp>
      <p:pic>
        <p:nvPicPr>
          <p:cNvPr id="143362" name="Picture 2" descr="T:\CompSci\Research\web development textbook\manuscript\19.FinalART\9780133407150_FinalArt\CH04\4071504016.ep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2061"/>
          <a:stretch/>
        </p:blipFill>
        <p:spPr bwMode="auto">
          <a:xfrm>
            <a:off x="1909935" y="3128586"/>
            <a:ext cx="8548693"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54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2625" y="1676389"/>
            <a:ext cx="10363200" cy="369332"/>
          </a:xfrm>
        </p:spPr>
        <p:txBody>
          <a:bodyPr/>
          <a:lstStyle/>
          <a:p>
            <a:r>
              <a:rPr lang="en-CA" dirty="0"/>
              <a:t>HTML5 advanced controls</a:t>
            </a:r>
          </a:p>
        </p:txBody>
      </p:sp>
      <p:pic>
        <p:nvPicPr>
          <p:cNvPr id="3" name="Picture 2" descr="4071504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2" y="3886202"/>
            <a:ext cx="8582941" cy="1055685"/>
          </a:xfrm>
          <a:prstGeom prst="rect">
            <a:avLst/>
          </a:prstGeom>
        </p:spPr>
      </p:pic>
      <p:sp>
        <p:nvSpPr>
          <p:cNvPr id="5" name="TextBox 4"/>
          <p:cNvSpPr txBox="1"/>
          <p:nvPr/>
        </p:nvSpPr>
        <p:spPr>
          <a:xfrm>
            <a:off x="1828800" y="3048002"/>
            <a:ext cx="2367956" cy="430887"/>
          </a:xfrm>
          <a:prstGeom prst="rect">
            <a:avLst/>
          </a:prstGeom>
          <a:noFill/>
        </p:spPr>
        <p:txBody>
          <a:bodyPr wrap="none" rtlCol="0">
            <a:spAutoFit/>
          </a:bodyPr>
          <a:lstStyle/>
          <a:p>
            <a:r>
              <a:rPr lang="en-US" sz="2200" b="1" dirty="0"/>
              <a:t>Pattern attribute</a:t>
            </a:r>
          </a:p>
        </p:txBody>
      </p:sp>
      <p:sp>
        <p:nvSpPr>
          <p:cNvPr id="7" name="TextBox 6"/>
          <p:cNvSpPr txBox="1"/>
          <p:nvPr/>
        </p:nvSpPr>
        <p:spPr>
          <a:xfrm>
            <a:off x="1905000" y="5257802"/>
            <a:ext cx="1175322" cy="430887"/>
          </a:xfrm>
          <a:prstGeom prst="rect">
            <a:avLst/>
          </a:prstGeom>
          <a:noFill/>
        </p:spPr>
        <p:txBody>
          <a:bodyPr wrap="none" rtlCol="0">
            <a:spAutoFit/>
          </a:bodyPr>
          <a:lstStyle/>
          <a:p>
            <a:r>
              <a:rPr lang="en-US" sz="2200" b="1" dirty="0" err="1"/>
              <a:t>datalist</a:t>
            </a:r>
            <a:endParaRPr lang="en-US" sz="2200" b="1" dirty="0"/>
          </a:p>
        </p:txBody>
      </p:sp>
      <p:pic>
        <p:nvPicPr>
          <p:cNvPr id="9" name="Picture 8" descr="4071504018.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5835829"/>
            <a:ext cx="8153400" cy="2241373"/>
          </a:xfrm>
          <a:prstGeom prst="rect">
            <a:avLst/>
          </a:prstGeom>
        </p:spPr>
      </p:pic>
    </p:spTree>
    <p:extLst>
      <p:ext uri="{BB962C8B-B14F-4D97-AF65-F5344CB8AC3E}">
        <p14:creationId xmlns:p14="http://schemas.microsoft.com/office/powerpoint/2010/main" val="1570299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3114" y="1663232"/>
            <a:ext cx="10363200" cy="369332"/>
          </a:xfrm>
        </p:spPr>
        <p:txBody>
          <a:bodyPr/>
          <a:lstStyle/>
          <a:p>
            <a:r>
              <a:rPr lang="en-CA" dirty="0"/>
              <a:t>Select Lists</a:t>
            </a:r>
          </a:p>
        </p:txBody>
      </p:sp>
      <p:sp>
        <p:nvSpPr>
          <p:cNvPr id="5" name="Content Placeholder 2"/>
          <p:cNvSpPr>
            <a:spLocks noGrp="1"/>
          </p:cNvSpPr>
          <p:nvPr>
            <p:ph idx="1"/>
          </p:nvPr>
        </p:nvSpPr>
        <p:spPr>
          <a:xfrm>
            <a:off x="2438400" y="3246438"/>
            <a:ext cx="6400800" cy="2677656"/>
          </a:xfrm>
        </p:spPr>
        <p:txBody>
          <a:bodyPr/>
          <a:lstStyle/>
          <a:p>
            <a:pPr marL="342900" indent="-342900">
              <a:buFont typeface="Arial"/>
              <a:buChar char="•"/>
            </a:pPr>
            <a:r>
              <a:rPr lang="en-US" b="1" dirty="0"/>
              <a:t>&lt;select&gt; </a:t>
            </a:r>
            <a:r>
              <a:rPr lang="en-US" dirty="0"/>
              <a:t>element is used to create a multiline box for selecting one or more items</a:t>
            </a:r>
          </a:p>
          <a:p>
            <a:pPr marL="804863" lvl="1" indent="-342900">
              <a:buFont typeface="Arial"/>
              <a:buChar char="•"/>
            </a:pPr>
            <a:r>
              <a:rPr lang="en-US" dirty="0"/>
              <a:t>The options are defined using the </a:t>
            </a:r>
            <a:r>
              <a:rPr lang="en-US" b="1" dirty="0"/>
              <a:t>&lt;</a:t>
            </a:r>
            <a:r>
              <a:rPr lang="en-US" sz="1600" b="1" dirty="0"/>
              <a:t>option</a:t>
            </a:r>
            <a:r>
              <a:rPr lang="en-US" b="1" dirty="0"/>
              <a:t>&gt; </a:t>
            </a:r>
            <a:r>
              <a:rPr lang="en-US" dirty="0"/>
              <a:t>element</a:t>
            </a:r>
          </a:p>
          <a:p>
            <a:pPr marL="804863" lvl="1" indent="-342900">
              <a:buFont typeface="Arial"/>
              <a:buChar char="•"/>
            </a:pPr>
            <a:r>
              <a:rPr lang="en-US" dirty="0"/>
              <a:t>can be hidden in a dropdown or multiple rows of the list can be visible</a:t>
            </a:r>
          </a:p>
          <a:p>
            <a:pPr marL="804863" lvl="1" indent="-342900">
              <a:buFont typeface="Arial"/>
              <a:buChar char="•"/>
            </a:pPr>
            <a:r>
              <a:rPr lang="en-US" dirty="0"/>
              <a:t>Option items can be grouped together via the </a:t>
            </a:r>
            <a:r>
              <a:rPr lang="en-US" b="1" dirty="0"/>
              <a:t>&lt;</a:t>
            </a:r>
            <a:r>
              <a:rPr lang="en-US" sz="1600" b="1" dirty="0" err="1"/>
              <a:t>optgroup</a:t>
            </a:r>
            <a:r>
              <a:rPr lang="en-US" b="1" dirty="0"/>
              <a:t>&gt; </a:t>
            </a:r>
            <a:r>
              <a:rPr lang="en-US" dirty="0"/>
              <a:t>element.</a:t>
            </a:r>
            <a:endParaRPr lang="en-US" sz="4400" dirty="0"/>
          </a:p>
        </p:txBody>
      </p:sp>
    </p:spTree>
    <p:extLst>
      <p:ext uri="{BB962C8B-B14F-4D97-AF65-F5344CB8AC3E}">
        <p14:creationId xmlns:p14="http://schemas.microsoft.com/office/powerpoint/2010/main" val="2791150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1657-3E33-F0C9-BA26-989572E004F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F903FC8A-9B8B-D089-AB63-FFE4E2EFA84A}"/>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DE9CF95-E01D-B3A7-2B11-125010239D75}"/>
              </a:ext>
            </a:extLst>
          </p:cNvPr>
          <p:cNvSpPr txBox="1"/>
          <p:nvPr/>
        </p:nvSpPr>
        <p:spPr>
          <a:xfrm>
            <a:off x="0" y="0"/>
            <a:ext cx="11887199" cy="1200329"/>
          </a:xfrm>
          <a:prstGeom prst="rect">
            <a:avLst/>
          </a:prstGeom>
          <a:noFill/>
        </p:spPr>
        <p:txBody>
          <a:bodyPr wrap="square">
            <a:spAutoFit/>
          </a:bodyPr>
          <a:lstStyle/>
          <a:p>
            <a:r>
              <a:rPr lang="en-US" sz="3600" b="1" dirty="0"/>
              <a:t>Undergraduate Capstone Guide – HS3052: Capstone Project</a:t>
            </a:r>
            <a:endParaRPr lang="en-US" sz="3600" dirty="0"/>
          </a:p>
        </p:txBody>
      </p:sp>
      <p:sp>
        <p:nvSpPr>
          <p:cNvPr id="4" name="TextBox 3">
            <a:extLst>
              <a:ext uri="{FF2B5EF4-FFF2-40B4-BE49-F238E27FC236}">
                <a16:creationId xmlns:a16="http://schemas.microsoft.com/office/drawing/2014/main" id="{49F7D7D7-5A1F-8C8C-E316-00E863BA9D87}"/>
              </a:ext>
            </a:extLst>
          </p:cNvPr>
          <p:cNvSpPr txBox="1"/>
          <p:nvPr/>
        </p:nvSpPr>
        <p:spPr>
          <a:xfrm>
            <a:off x="838200" y="2743200"/>
            <a:ext cx="10331570" cy="3257174"/>
          </a:xfrm>
          <a:prstGeom prst="rect">
            <a:avLst/>
          </a:prstGeom>
          <a:noFill/>
        </p:spPr>
        <p:txBody>
          <a:bodyPr wrap="square">
            <a:spAutoFit/>
          </a:bodyPr>
          <a:lstStyle/>
          <a:p>
            <a:pPr>
              <a:lnSpc>
                <a:spcPct val="150000"/>
              </a:lnSpc>
              <a:buNone/>
            </a:pPr>
            <a:r>
              <a:rPr lang="en-US" sz="2800" b="1" dirty="0">
                <a:latin typeface="+mj-lt"/>
              </a:rPr>
              <a:t>Welcome to Your Capstone Journey!</a:t>
            </a:r>
            <a:endParaRPr lang="en-US" sz="2800" dirty="0">
              <a:latin typeface="+mj-lt"/>
            </a:endParaRPr>
          </a:p>
          <a:p>
            <a:pPr>
              <a:lnSpc>
                <a:spcPct val="150000"/>
              </a:lnSpc>
            </a:pPr>
            <a:r>
              <a:rPr lang="en-US" sz="2800" dirty="0">
                <a:latin typeface="+mj-lt"/>
              </a:rPr>
              <a:t>This guide provides a week-by-week roadmap to help undergraduate students complete HS3052 effectively. It includes tools to use, literature review guidance, project planning tips, and skills you’ll build – tailored to both the Sydney campus and online students.</a:t>
            </a:r>
          </a:p>
        </p:txBody>
      </p:sp>
    </p:spTree>
    <p:extLst>
      <p:ext uri="{BB962C8B-B14F-4D97-AF65-F5344CB8AC3E}">
        <p14:creationId xmlns:p14="http://schemas.microsoft.com/office/powerpoint/2010/main" val="2860264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8053" y="1600200"/>
            <a:ext cx="10363200" cy="369332"/>
          </a:xfrm>
        </p:spPr>
        <p:txBody>
          <a:bodyPr/>
          <a:lstStyle/>
          <a:p>
            <a:r>
              <a:rPr lang="en-CA" dirty="0"/>
              <a:t>Select Lists</a:t>
            </a:r>
          </a:p>
        </p:txBody>
      </p:sp>
      <p:pic>
        <p:nvPicPr>
          <p:cNvPr id="3" name="Picture 2" descr="4071504019.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7907" y="2971800"/>
            <a:ext cx="5880295" cy="5029200"/>
          </a:xfrm>
          <a:prstGeom prst="rect">
            <a:avLst/>
          </a:prstGeom>
        </p:spPr>
      </p:pic>
    </p:spTree>
    <p:extLst>
      <p:ext uri="{BB962C8B-B14F-4D97-AF65-F5344CB8AC3E}">
        <p14:creationId xmlns:p14="http://schemas.microsoft.com/office/powerpoint/2010/main" val="493274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1775618"/>
            <a:ext cx="10363200" cy="369332"/>
          </a:xfrm>
        </p:spPr>
        <p:txBody>
          <a:bodyPr/>
          <a:lstStyle/>
          <a:p>
            <a:r>
              <a:rPr lang="en-US" dirty="0"/>
              <a:t>Which Value to send</a:t>
            </a:r>
          </a:p>
        </p:txBody>
      </p:sp>
      <p:sp>
        <p:nvSpPr>
          <p:cNvPr id="3" name="Content Placeholder 2"/>
          <p:cNvSpPr>
            <a:spLocks noGrp="1"/>
          </p:cNvSpPr>
          <p:nvPr>
            <p:ph idx="1"/>
          </p:nvPr>
        </p:nvSpPr>
        <p:spPr>
          <a:xfrm>
            <a:off x="1219200" y="2414483"/>
            <a:ext cx="8534400" cy="2000548"/>
          </a:xfrm>
        </p:spPr>
        <p:txBody>
          <a:bodyPr/>
          <a:lstStyle/>
          <a:p>
            <a:r>
              <a:rPr lang="en-US" dirty="0"/>
              <a:t>The </a:t>
            </a:r>
            <a:r>
              <a:rPr lang="en-US" b="1" dirty="0"/>
              <a:t>value</a:t>
            </a:r>
            <a:r>
              <a:rPr lang="en-US" dirty="0"/>
              <a:t> attribute of the &lt;option&gt; element is used to specify what value will be sent back to the server.</a:t>
            </a:r>
          </a:p>
          <a:p>
            <a:r>
              <a:rPr lang="en-US" dirty="0"/>
              <a:t>The value attribute is optional; if it is not specified, then the text within the container is sent instead</a:t>
            </a:r>
          </a:p>
          <a:p>
            <a:endParaRPr lang="en-US" dirty="0"/>
          </a:p>
        </p:txBody>
      </p:sp>
      <p:pic>
        <p:nvPicPr>
          <p:cNvPr id="5" name="Picture 4" descr="4071504020.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2" y="4419600"/>
            <a:ext cx="6640981" cy="3572988"/>
          </a:xfrm>
          <a:prstGeom prst="rect">
            <a:avLst/>
          </a:prstGeom>
        </p:spPr>
      </p:pic>
    </p:spTree>
    <p:extLst>
      <p:ext uri="{BB962C8B-B14F-4D97-AF65-F5344CB8AC3E}">
        <p14:creationId xmlns:p14="http://schemas.microsoft.com/office/powerpoint/2010/main" val="180932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555" y="1600200"/>
            <a:ext cx="10363200" cy="369332"/>
          </a:xfrm>
        </p:spPr>
        <p:txBody>
          <a:bodyPr/>
          <a:lstStyle/>
          <a:p>
            <a:r>
              <a:rPr lang="en-CA" dirty="0"/>
              <a:t>Radio Buttons</a:t>
            </a:r>
          </a:p>
        </p:txBody>
      </p:sp>
      <p:sp>
        <p:nvSpPr>
          <p:cNvPr id="5" name="Content Placeholder 2"/>
          <p:cNvSpPr>
            <a:spLocks noGrp="1"/>
          </p:cNvSpPr>
          <p:nvPr>
            <p:ph idx="1"/>
          </p:nvPr>
        </p:nvSpPr>
        <p:spPr>
          <a:xfrm>
            <a:off x="2438400" y="3246439"/>
            <a:ext cx="6400800" cy="4525963"/>
          </a:xfrm>
        </p:spPr>
        <p:txBody>
          <a:bodyPr>
            <a:normAutofit/>
          </a:bodyPr>
          <a:lstStyle/>
          <a:p>
            <a:r>
              <a:rPr lang="en-US" b="1" dirty="0"/>
              <a:t>Radio buttons </a:t>
            </a:r>
            <a:r>
              <a:rPr lang="en-US" dirty="0"/>
              <a:t>are useful when you want the user to select a single item from a small list of choices and you want all the choices to be visible</a:t>
            </a:r>
          </a:p>
          <a:p>
            <a:pPr marL="571500" indent="-571500">
              <a:buFont typeface="Arial"/>
              <a:buChar char="•"/>
            </a:pPr>
            <a:r>
              <a:rPr lang="en-US" sz="2000" dirty="0"/>
              <a:t>radio buttons are added via the </a:t>
            </a:r>
            <a:r>
              <a:rPr lang="en-US" sz="2000" b="1" dirty="0"/>
              <a:t>&lt;input type="radio"&gt; </a:t>
            </a:r>
            <a:r>
              <a:rPr lang="en-US" sz="2000" dirty="0"/>
              <a:t>element</a:t>
            </a:r>
          </a:p>
          <a:p>
            <a:pPr marL="571500" indent="-571500">
              <a:buFont typeface="Arial"/>
              <a:buChar char="•"/>
            </a:pPr>
            <a:r>
              <a:rPr lang="en-US" sz="2000" dirty="0"/>
              <a:t>The buttons are mutually exclusive (i.e., only one can be chosen) by sharing the same name attribute</a:t>
            </a:r>
          </a:p>
          <a:p>
            <a:pPr marL="571500" indent="-571500">
              <a:buFont typeface="Arial"/>
              <a:buChar char="•"/>
            </a:pPr>
            <a:r>
              <a:rPr lang="en-US" sz="2000" dirty="0"/>
              <a:t>The checked attribute is used to indicate the default choice</a:t>
            </a:r>
          </a:p>
          <a:p>
            <a:pPr marL="571500" indent="-571500">
              <a:buFont typeface="Arial"/>
              <a:buChar char="•"/>
            </a:pPr>
            <a:r>
              <a:rPr lang="en-US" sz="2000" dirty="0"/>
              <a:t>the value attribute works in the same manner as with the &lt;option&gt; element</a:t>
            </a:r>
          </a:p>
        </p:txBody>
      </p:sp>
    </p:spTree>
    <p:extLst>
      <p:ext uri="{BB962C8B-B14F-4D97-AF65-F5344CB8AC3E}">
        <p14:creationId xmlns:p14="http://schemas.microsoft.com/office/powerpoint/2010/main" val="3091843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555" y="1735595"/>
            <a:ext cx="10363200" cy="369332"/>
          </a:xfrm>
        </p:spPr>
        <p:txBody>
          <a:bodyPr/>
          <a:lstStyle/>
          <a:p>
            <a:r>
              <a:rPr lang="en-CA" dirty="0"/>
              <a:t>Radio Buttons</a:t>
            </a:r>
          </a:p>
        </p:txBody>
      </p:sp>
      <p:pic>
        <p:nvPicPr>
          <p:cNvPr id="6" name="Picture 5" descr="4071504021.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578" y="3828792"/>
            <a:ext cx="11124845" cy="1277705"/>
          </a:xfrm>
          <a:prstGeom prst="rect">
            <a:avLst/>
          </a:prstGeom>
        </p:spPr>
      </p:pic>
    </p:spTree>
    <p:extLst>
      <p:ext uri="{BB962C8B-B14F-4D97-AF65-F5344CB8AC3E}">
        <p14:creationId xmlns:p14="http://schemas.microsoft.com/office/powerpoint/2010/main" val="4021319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8633" y="1775618"/>
            <a:ext cx="10363200" cy="369332"/>
          </a:xfrm>
        </p:spPr>
        <p:txBody>
          <a:bodyPr/>
          <a:lstStyle/>
          <a:p>
            <a:r>
              <a:rPr lang="en-CA" dirty="0"/>
              <a:t>Checkboxes</a:t>
            </a:r>
          </a:p>
        </p:txBody>
      </p:sp>
      <p:sp>
        <p:nvSpPr>
          <p:cNvPr id="5" name="Content Placeholder 2"/>
          <p:cNvSpPr>
            <a:spLocks noGrp="1"/>
          </p:cNvSpPr>
          <p:nvPr>
            <p:ph idx="1"/>
          </p:nvPr>
        </p:nvSpPr>
        <p:spPr>
          <a:xfrm>
            <a:off x="2438400" y="3246439"/>
            <a:ext cx="6400800" cy="4525963"/>
          </a:xfrm>
        </p:spPr>
        <p:txBody>
          <a:bodyPr>
            <a:normAutofit/>
          </a:bodyPr>
          <a:lstStyle/>
          <a:p>
            <a:r>
              <a:rPr lang="en-US" b="1" dirty="0"/>
              <a:t>Checkboxes </a:t>
            </a:r>
            <a:r>
              <a:rPr lang="en-US" dirty="0"/>
              <a:t>are used for getting yes/no or on/off responses from the user.</a:t>
            </a:r>
          </a:p>
          <a:p>
            <a:pPr marL="342900" indent="-342900">
              <a:buFont typeface="Arial"/>
              <a:buChar char="•"/>
            </a:pPr>
            <a:r>
              <a:rPr lang="en-US" sz="2000" dirty="0"/>
              <a:t>checkboxes are added via </a:t>
            </a:r>
            <a:r>
              <a:rPr lang="en-US" sz="2000" b="1" dirty="0"/>
              <a:t>the &lt;input type="checkbox”&gt; </a:t>
            </a:r>
            <a:r>
              <a:rPr lang="en-US" sz="2000" dirty="0"/>
              <a:t>Element</a:t>
            </a:r>
          </a:p>
          <a:p>
            <a:pPr marL="342900" indent="-342900">
              <a:buFont typeface="Arial"/>
              <a:buChar char="•"/>
            </a:pPr>
            <a:r>
              <a:rPr lang="en-US" sz="2000" dirty="0"/>
              <a:t>You can also group checkboxes together by having them share the same name attribute</a:t>
            </a:r>
          </a:p>
          <a:p>
            <a:pPr marL="342900" indent="-342900">
              <a:buFont typeface="Arial"/>
              <a:buChar char="•"/>
            </a:pPr>
            <a:r>
              <a:rPr lang="en-US" sz="2000" dirty="0"/>
              <a:t>Each checked checkbox will have its value sent to the server</a:t>
            </a:r>
          </a:p>
          <a:p>
            <a:pPr marL="342900" indent="-342900">
              <a:buFont typeface="Arial"/>
              <a:buChar char="•"/>
            </a:pPr>
            <a:r>
              <a:rPr lang="en-US" sz="2000" dirty="0"/>
              <a:t>Like with radio buttons, the checked attribute can be used to set the default value of a checkbox</a:t>
            </a:r>
          </a:p>
          <a:p>
            <a:pPr marL="342900" indent="-342900">
              <a:buFont typeface="Arial"/>
              <a:buChar char="•"/>
            </a:pPr>
            <a:endParaRPr lang="en-US" sz="2000" dirty="0"/>
          </a:p>
        </p:txBody>
      </p:sp>
    </p:spTree>
    <p:extLst>
      <p:ext uri="{BB962C8B-B14F-4D97-AF65-F5344CB8AC3E}">
        <p14:creationId xmlns:p14="http://schemas.microsoft.com/office/powerpoint/2010/main" val="2428654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6250" y="1729017"/>
            <a:ext cx="10363200" cy="369332"/>
          </a:xfrm>
        </p:spPr>
        <p:txBody>
          <a:bodyPr/>
          <a:lstStyle/>
          <a:p>
            <a:r>
              <a:rPr lang="en-CA" dirty="0"/>
              <a:t>Checkboxes</a:t>
            </a:r>
          </a:p>
        </p:txBody>
      </p:sp>
      <p:pic>
        <p:nvPicPr>
          <p:cNvPr id="3" name="Picture 2" descr="4071504022.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3566646"/>
            <a:ext cx="8763000" cy="2728633"/>
          </a:xfrm>
          <a:prstGeom prst="rect">
            <a:avLst/>
          </a:prstGeom>
        </p:spPr>
      </p:pic>
    </p:spTree>
    <p:extLst>
      <p:ext uri="{BB962C8B-B14F-4D97-AF65-F5344CB8AC3E}">
        <p14:creationId xmlns:p14="http://schemas.microsoft.com/office/powerpoint/2010/main" val="4008574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997" y="1713842"/>
            <a:ext cx="10363200" cy="369332"/>
          </a:xfrm>
        </p:spPr>
        <p:txBody>
          <a:bodyPr/>
          <a:lstStyle/>
          <a:p>
            <a:r>
              <a:rPr lang="en-CA" dirty="0"/>
              <a:t>Button Controls</a:t>
            </a:r>
          </a:p>
        </p:txBody>
      </p:sp>
      <p:graphicFrame>
        <p:nvGraphicFramePr>
          <p:cNvPr id="6" name="Content Placeholder 5"/>
          <p:cNvGraphicFramePr>
            <a:graphicFrameLocks noGrp="1"/>
          </p:cNvGraphicFramePr>
          <p:nvPr>
            <p:ph idx="1"/>
          </p:nvPr>
        </p:nvGraphicFramePr>
        <p:xfrm>
          <a:off x="2362200" y="3048001"/>
          <a:ext cx="7162800" cy="4786176"/>
        </p:xfrm>
        <a:graphic>
          <a:graphicData uri="http://schemas.openxmlformats.org/drawingml/2006/table">
            <a:tbl>
              <a:tblPr firstRow="1" firstCol="1">
                <a:tableStyleId>{5C22544A-7EE6-4342-B048-85BDC9FD1C3A}</a:tableStyleId>
              </a:tblPr>
              <a:tblGrid>
                <a:gridCol w="21336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10121">
                <a:tc>
                  <a:txBody>
                    <a:bodyPr/>
                    <a:lstStyle/>
                    <a:p>
                      <a:pPr>
                        <a:lnSpc>
                          <a:spcPts val="1600"/>
                        </a:lnSpc>
                        <a:spcAft>
                          <a:spcPts val="1400"/>
                        </a:spcAft>
                      </a:pPr>
                      <a:r>
                        <a:rPr lang="en-US" sz="1800" dirty="0"/>
                        <a:t>Type</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US"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22890">
                <a:tc>
                  <a:txBody>
                    <a:bodyPr/>
                    <a:lstStyle/>
                    <a:p>
                      <a:pPr>
                        <a:lnSpc>
                          <a:spcPts val="1600"/>
                        </a:lnSpc>
                        <a:spcBef>
                          <a:spcPts val="700"/>
                        </a:spcBef>
                        <a:spcAft>
                          <a:spcPts val="700"/>
                        </a:spcAft>
                      </a:pPr>
                      <a:r>
                        <a:rPr lang="en-US" sz="1600"/>
                        <a:t>&lt;input type="submit"&gt;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a:t>Creates a button that submits the form data to the server.</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38588">
                <a:tc>
                  <a:txBody>
                    <a:bodyPr/>
                    <a:lstStyle/>
                    <a:p>
                      <a:pPr>
                        <a:lnSpc>
                          <a:spcPts val="1600"/>
                        </a:lnSpc>
                        <a:spcBef>
                          <a:spcPts val="700"/>
                        </a:spcBef>
                        <a:spcAft>
                          <a:spcPts val="700"/>
                        </a:spcAft>
                      </a:pPr>
                      <a:r>
                        <a:rPr lang="en-US" sz="1600"/>
                        <a:t>&lt;input type="reset"&gt;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dirty="0"/>
                        <a:t>Creates a button that clears any of the user’s already entered form data.</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20242">
                <a:tc>
                  <a:txBody>
                    <a:bodyPr/>
                    <a:lstStyle/>
                    <a:p>
                      <a:pPr>
                        <a:lnSpc>
                          <a:spcPts val="1600"/>
                        </a:lnSpc>
                        <a:spcBef>
                          <a:spcPts val="700"/>
                        </a:spcBef>
                        <a:spcAft>
                          <a:spcPts val="700"/>
                        </a:spcAft>
                      </a:pPr>
                      <a:r>
                        <a:rPr lang="en-US" sz="1600"/>
                        <a:t>&lt;input type="button"&gt;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dirty="0"/>
                        <a:t>Creates a custom button. This button may require </a:t>
                      </a:r>
                      <a:r>
                        <a:rPr lang="en-US" sz="1600" dirty="0" err="1"/>
                        <a:t>Javascript</a:t>
                      </a:r>
                      <a:r>
                        <a:rPr lang="en-US" sz="1600" dirty="0"/>
                        <a:t> for it to actually perform any action. </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62256">
                <a:tc>
                  <a:txBody>
                    <a:bodyPr/>
                    <a:lstStyle/>
                    <a:p>
                      <a:pPr>
                        <a:lnSpc>
                          <a:spcPts val="1600"/>
                        </a:lnSpc>
                        <a:spcBef>
                          <a:spcPts val="700"/>
                        </a:spcBef>
                        <a:spcAft>
                          <a:spcPts val="700"/>
                        </a:spcAft>
                      </a:pPr>
                      <a:r>
                        <a:rPr lang="en-US" sz="1600"/>
                        <a:t>&lt;input type="image"&gt;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a:t>Creates a custom submit button that uses an image for its display.</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132079">
                <a:tc>
                  <a:txBody>
                    <a:bodyPr/>
                    <a:lstStyle/>
                    <a:p>
                      <a:pPr>
                        <a:lnSpc>
                          <a:spcPts val="1600"/>
                        </a:lnSpc>
                        <a:spcBef>
                          <a:spcPts val="700"/>
                        </a:spcBef>
                        <a:spcAft>
                          <a:spcPts val="700"/>
                        </a:spcAft>
                      </a:pPr>
                      <a:r>
                        <a:rPr lang="en-US" sz="1600"/>
                        <a:t>&lt;button&gt;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dirty="0"/>
                        <a:t>Creates a custom button. The </a:t>
                      </a:r>
                      <a:r>
                        <a:rPr lang="en-US" sz="1800" dirty="0"/>
                        <a:t>&lt;button&gt;</a:t>
                      </a:r>
                      <a:r>
                        <a:rPr lang="en-US" sz="1600" dirty="0"/>
                        <a:t> element differs </a:t>
                      </a:r>
                      <a:r>
                        <a:rPr lang="en-US" sz="1800" dirty="0"/>
                        <a:t>from &lt;input type="button"&gt;</a:t>
                      </a:r>
                      <a:r>
                        <a:rPr lang="en-US" sz="1600" dirty="0"/>
                        <a:t> in that you can completely customize what appears in the button; using it, you can, for instance, include both images and text, or skip server-side processing entirely by using hyperlinks. </a:t>
                      </a:r>
                      <a:endParaRPr lang="en-CA" sz="1600" dirty="0"/>
                    </a:p>
                    <a:p>
                      <a:pPr>
                        <a:lnSpc>
                          <a:spcPts val="1600"/>
                        </a:lnSpc>
                        <a:spcBef>
                          <a:spcPts val="700"/>
                        </a:spcBef>
                        <a:spcAft>
                          <a:spcPts val="700"/>
                        </a:spcAft>
                      </a:pPr>
                      <a:r>
                        <a:rPr lang="en-US" sz="1600" dirty="0"/>
                        <a:t>You can turn the button into a submit button by using the type="submit" attribute.</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3373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3684" y="1715860"/>
            <a:ext cx="10363200" cy="369332"/>
          </a:xfrm>
        </p:spPr>
        <p:txBody>
          <a:bodyPr/>
          <a:lstStyle/>
          <a:p>
            <a:r>
              <a:rPr lang="en-US" dirty="0"/>
              <a:t>Button Controls</a:t>
            </a:r>
          </a:p>
        </p:txBody>
      </p:sp>
      <p:pic>
        <p:nvPicPr>
          <p:cNvPr id="6" name="Picture 5" descr="407150402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3124200"/>
            <a:ext cx="6858000" cy="4776986"/>
          </a:xfrm>
          <a:prstGeom prst="rect">
            <a:avLst/>
          </a:prstGeom>
        </p:spPr>
      </p:pic>
    </p:spTree>
    <p:extLst>
      <p:ext uri="{BB962C8B-B14F-4D97-AF65-F5344CB8AC3E}">
        <p14:creationId xmlns:p14="http://schemas.microsoft.com/office/powerpoint/2010/main" val="3605090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173" y="1600200"/>
            <a:ext cx="10363200" cy="369332"/>
          </a:xfrm>
        </p:spPr>
        <p:txBody>
          <a:bodyPr/>
          <a:lstStyle/>
          <a:p>
            <a:r>
              <a:rPr lang="en-US" dirty="0"/>
              <a:t>Specialized Controls</a:t>
            </a:r>
          </a:p>
        </p:txBody>
      </p:sp>
      <p:sp>
        <p:nvSpPr>
          <p:cNvPr id="6" name="Content Placeholder 2"/>
          <p:cNvSpPr txBox="1">
            <a:spLocks/>
          </p:cNvSpPr>
          <p:nvPr/>
        </p:nvSpPr>
        <p:spPr>
          <a:xfrm>
            <a:off x="2438400" y="3124202"/>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a:buChar char="•"/>
            </a:pPr>
            <a:r>
              <a:rPr lang="en-US" b="1" dirty="0"/>
              <a:t>&lt;input type=hidden&gt;</a:t>
            </a:r>
          </a:p>
          <a:p>
            <a:pPr marL="342900" indent="-342900">
              <a:buFont typeface="Arial"/>
              <a:buChar char="•"/>
            </a:pPr>
            <a:r>
              <a:rPr lang="en-US" b="1" dirty="0"/>
              <a:t>&lt;input type=file&gt;</a:t>
            </a:r>
          </a:p>
          <a:p>
            <a:pPr marL="342900" indent="-342900">
              <a:buFont typeface="Arial"/>
              <a:buChar char="•"/>
            </a:pPr>
            <a:endParaRPr lang="en-US" b="1" dirty="0"/>
          </a:p>
          <a:p>
            <a:endParaRPr lang="en-US" sz="2000" dirty="0"/>
          </a:p>
        </p:txBody>
      </p:sp>
      <p:pic>
        <p:nvPicPr>
          <p:cNvPr id="7" name="Picture 6" descr="4071504024.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5029200"/>
            <a:ext cx="7772400" cy="1300488"/>
          </a:xfrm>
          <a:prstGeom prst="rect">
            <a:avLst/>
          </a:prstGeom>
        </p:spPr>
      </p:pic>
    </p:spTree>
    <p:extLst>
      <p:ext uri="{BB962C8B-B14F-4D97-AF65-F5344CB8AC3E}">
        <p14:creationId xmlns:p14="http://schemas.microsoft.com/office/powerpoint/2010/main" val="3446861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223" y="1715859"/>
            <a:ext cx="10363200" cy="369332"/>
          </a:xfrm>
        </p:spPr>
        <p:txBody>
          <a:bodyPr/>
          <a:lstStyle/>
          <a:p>
            <a:r>
              <a:rPr lang="en-US" dirty="0"/>
              <a:t>Number and Range</a:t>
            </a:r>
          </a:p>
        </p:txBody>
      </p:sp>
      <p:sp>
        <p:nvSpPr>
          <p:cNvPr id="6" name="Content Placeholder 2"/>
          <p:cNvSpPr txBox="1">
            <a:spLocks/>
          </p:cNvSpPr>
          <p:nvPr/>
        </p:nvSpPr>
        <p:spPr>
          <a:xfrm>
            <a:off x="2438400" y="3124202"/>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Typically input values need be </a:t>
            </a:r>
            <a:r>
              <a:rPr lang="en-US" sz="2400" b="1" dirty="0"/>
              <a:t>validated</a:t>
            </a:r>
            <a:r>
              <a:rPr lang="en-US" sz="2400" dirty="0"/>
              <a:t>. Although server side validation is required, optional client side pre-validation is good practice.</a:t>
            </a:r>
          </a:p>
          <a:p>
            <a:r>
              <a:rPr lang="en-US" sz="2400" dirty="0"/>
              <a:t>The number and range controls Added in HTML5  provide a way to input numeric values that </a:t>
            </a:r>
            <a:r>
              <a:rPr lang="en-US" sz="2400" b="1" dirty="0"/>
              <a:t>eliminates the need for JavaScript numeric validation!!!</a:t>
            </a:r>
            <a:endParaRPr lang="en-US" b="1" dirty="0"/>
          </a:p>
          <a:p>
            <a:endParaRPr lang="en-US" sz="2000" dirty="0"/>
          </a:p>
        </p:txBody>
      </p:sp>
    </p:spTree>
    <p:extLst>
      <p:ext uri="{BB962C8B-B14F-4D97-AF65-F5344CB8AC3E}">
        <p14:creationId xmlns:p14="http://schemas.microsoft.com/office/powerpoint/2010/main" val="29764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A410-9842-A491-EA84-DBB4A9D9A15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AE9DC6F5-9513-30C7-F7EB-2FFA4C1289A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428A9CB-316B-C158-9D1A-46B557127AB3}"/>
              </a:ext>
            </a:extLst>
          </p:cNvPr>
          <p:cNvSpPr txBox="1"/>
          <p:nvPr/>
        </p:nvSpPr>
        <p:spPr>
          <a:xfrm>
            <a:off x="0" y="0"/>
            <a:ext cx="11887199" cy="646331"/>
          </a:xfrm>
          <a:prstGeom prst="rect">
            <a:avLst/>
          </a:prstGeom>
          <a:noFill/>
        </p:spPr>
        <p:txBody>
          <a:bodyPr wrap="square">
            <a:spAutoFit/>
          </a:bodyPr>
          <a:lstStyle/>
          <a:p>
            <a:r>
              <a:rPr lang="en-US" sz="3600" b="1" dirty="0"/>
              <a:t>Weekly Task Breakdown &amp; Milestones</a:t>
            </a:r>
          </a:p>
        </p:txBody>
      </p:sp>
      <p:graphicFrame>
        <p:nvGraphicFramePr>
          <p:cNvPr id="2" name="Table 1">
            <a:extLst>
              <a:ext uri="{FF2B5EF4-FFF2-40B4-BE49-F238E27FC236}">
                <a16:creationId xmlns:a16="http://schemas.microsoft.com/office/drawing/2014/main" id="{46308B1A-230F-DF48-40CD-AD1FB976C273}"/>
              </a:ext>
            </a:extLst>
          </p:cNvPr>
          <p:cNvGraphicFramePr>
            <a:graphicFrameLocks noGrp="1"/>
          </p:cNvGraphicFramePr>
          <p:nvPr>
            <p:extLst>
              <p:ext uri="{D42A27DB-BD31-4B8C-83A1-F6EECF244321}">
                <p14:modId xmlns:p14="http://schemas.microsoft.com/office/powerpoint/2010/main" val="3314020335"/>
              </p:ext>
            </p:extLst>
          </p:nvPr>
        </p:nvGraphicFramePr>
        <p:xfrm>
          <a:off x="457200" y="1840422"/>
          <a:ext cx="11582400" cy="6027392"/>
        </p:xfrm>
        <a:graphic>
          <a:graphicData uri="http://schemas.openxmlformats.org/drawingml/2006/table">
            <a:tbl>
              <a:tblPr>
                <a:tableStyleId>{ED083AE6-46FA-4A59-8FB0-9F97EB10719F}</a:tableStyleId>
              </a:tblPr>
              <a:tblGrid>
                <a:gridCol w="990600">
                  <a:extLst>
                    <a:ext uri="{9D8B030D-6E8A-4147-A177-3AD203B41FA5}">
                      <a16:colId xmlns:a16="http://schemas.microsoft.com/office/drawing/2014/main" val="147759491"/>
                    </a:ext>
                  </a:extLst>
                </a:gridCol>
                <a:gridCol w="4495416">
                  <a:extLst>
                    <a:ext uri="{9D8B030D-6E8A-4147-A177-3AD203B41FA5}">
                      <a16:colId xmlns:a16="http://schemas.microsoft.com/office/drawing/2014/main" val="472117411"/>
                    </a:ext>
                  </a:extLst>
                </a:gridCol>
                <a:gridCol w="6096384">
                  <a:extLst>
                    <a:ext uri="{9D8B030D-6E8A-4147-A177-3AD203B41FA5}">
                      <a16:colId xmlns:a16="http://schemas.microsoft.com/office/drawing/2014/main" val="2386046661"/>
                    </a:ext>
                  </a:extLst>
                </a:gridCol>
              </a:tblGrid>
              <a:tr h="274301">
                <a:tc>
                  <a:txBody>
                    <a:bodyPr/>
                    <a:lstStyle/>
                    <a:p>
                      <a:r>
                        <a:rPr lang="en-US" sz="2800"/>
                        <a:t>Week</a:t>
                      </a:r>
                    </a:p>
                  </a:txBody>
                  <a:tcPr marL="68575" marR="68575" marT="34288" marB="34288" anchor="ctr">
                    <a:solidFill>
                      <a:schemeClr val="accent2">
                        <a:lumMod val="20000"/>
                        <a:lumOff val="80000"/>
                      </a:schemeClr>
                    </a:solidFill>
                  </a:tcPr>
                </a:tc>
                <a:tc>
                  <a:txBody>
                    <a:bodyPr/>
                    <a:lstStyle/>
                    <a:p>
                      <a:r>
                        <a:rPr lang="en-US" sz="2800"/>
                        <a:t>Tasks</a:t>
                      </a:r>
                    </a:p>
                  </a:txBody>
                  <a:tcPr marL="68575" marR="68575" marT="34288" marB="34288" anchor="ctr">
                    <a:solidFill>
                      <a:schemeClr val="accent2">
                        <a:lumMod val="20000"/>
                        <a:lumOff val="80000"/>
                      </a:schemeClr>
                    </a:solidFill>
                  </a:tcPr>
                </a:tc>
                <a:tc>
                  <a:txBody>
                    <a:bodyPr/>
                    <a:lstStyle/>
                    <a:p>
                      <a:r>
                        <a:rPr lang="en-US" sz="2800" dirty="0"/>
                        <a:t>Notes</a:t>
                      </a:r>
                    </a:p>
                  </a:txBody>
                  <a:tcPr marL="68575" marR="68575" marT="34288" marB="34288" anchor="ctr">
                    <a:solidFill>
                      <a:schemeClr val="accent2">
                        <a:lumMod val="20000"/>
                        <a:lumOff val="80000"/>
                      </a:schemeClr>
                    </a:solidFill>
                  </a:tcPr>
                </a:tc>
                <a:extLst>
                  <a:ext uri="{0D108BD9-81ED-4DB2-BD59-A6C34878D82A}">
                    <a16:rowId xmlns:a16="http://schemas.microsoft.com/office/drawing/2014/main" val="425577401"/>
                  </a:ext>
                </a:extLst>
              </a:tr>
              <a:tr h="685752">
                <a:tc>
                  <a:txBody>
                    <a:bodyPr/>
                    <a:lstStyle/>
                    <a:p>
                      <a:r>
                        <a:rPr lang="en-US" sz="2800"/>
                        <a:t>1</a:t>
                      </a:r>
                    </a:p>
                  </a:txBody>
                  <a:tcPr marL="68575" marR="68575" marT="34288" marB="34288" anchor="ctr"/>
                </a:tc>
                <a:tc>
                  <a:txBody>
                    <a:bodyPr/>
                    <a:lstStyle/>
                    <a:p>
                      <a:r>
                        <a:rPr lang="en-US" sz="2800"/>
                        <a:t>Finalise group &amp; select topic</a:t>
                      </a:r>
                    </a:p>
                  </a:txBody>
                  <a:tcPr marL="68575" marR="68575" marT="34288" marB="34288" anchor="ctr"/>
                </a:tc>
                <a:tc>
                  <a:txBody>
                    <a:bodyPr/>
                    <a:lstStyle/>
                    <a:p>
                      <a:r>
                        <a:rPr lang="en-US" sz="2800" dirty="0"/>
                        <a:t>Choose from topics like Library </a:t>
                      </a:r>
                      <a:r>
                        <a:rPr lang="en-US" sz="2800" dirty="0" err="1"/>
                        <a:t>Mgmt</a:t>
                      </a:r>
                      <a:r>
                        <a:rPr lang="en-US" sz="2800" dirty="0"/>
                        <a:t>, Lost &amp; Found, Feedback System, etc.</a:t>
                      </a:r>
                    </a:p>
                  </a:txBody>
                  <a:tcPr marL="68575" marR="68575" marT="34288" marB="34288" anchor="ctr"/>
                </a:tc>
                <a:extLst>
                  <a:ext uri="{0D108BD9-81ED-4DB2-BD59-A6C34878D82A}">
                    <a16:rowId xmlns:a16="http://schemas.microsoft.com/office/drawing/2014/main" val="2010123592"/>
                  </a:ext>
                </a:extLst>
              </a:tr>
              <a:tr h="480026">
                <a:tc>
                  <a:txBody>
                    <a:bodyPr/>
                    <a:lstStyle/>
                    <a:p>
                      <a:r>
                        <a:rPr lang="en-US" sz="2800"/>
                        <a:t>2</a:t>
                      </a:r>
                    </a:p>
                  </a:txBody>
                  <a:tcPr marL="68575" marR="68575" marT="34288" marB="34288" anchor="ctr"/>
                </a:tc>
                <a:tc>
                  <a:txBody>
                    <a:bodyPr/>
                    <a:lstStyle/>
                    <a:p>
                      <a:r>
                        <a:rPr lang="en-US" sz="2800"/>
                        <a:t>Project Management Package (Assessment 1 due)</a:t>
                      </a:r>
                    </a:p>
                  </a:txBody>
                  <a:tcPr marL="68575" marR="68575" marT="34288" marB="34288" anchor="ctr"/>
                </a:tc>
                <a:tc>
                  <a:txBody>
                    <a:bodyPr/>
                    <a:lstStyle/>
                    <a:p>
                      <a:r>
                        <a:rPr lang="en-US" sz="2800"/>
                        <a:t>Scope, charter, WBS, Gantt chart – submit as a group</a:t>
                      </a:r>
                    </a:p>
                  </a:txBody>
                  <a:tcPr marL="68575" marR="68575" marT="34288" marB="34288" anchor="ctr"/>
                </a:tc>
                <a:extLst>
                  <a:ext uri="{0D108BD9-81ED-4DB2-BD59-A6C34878D82A}">
                    <a16:rowId xmlns:a16="http://schemas.microsoft.com/office/drawing/2014/main" val="817413514"/>
                  </a:ext>
                </a:extLst>
              </a:tr>
              <a:tr h="480026">
                <a:tc>
                  <a:txBody>
                    <a:bodyPr/>
                    <a:lstStyle/>
                    <a:p>
                      <a:r>
                        <a:rPr lang="en-US" sz="2800"/>
                        <a:t>3–4</a:t>
                      </a:r>
                    </a:p>
                  </a:txBody>
                  <a:tcPr marL="68575" marR="68575" marT="34288" marB="34288" anchor="ctr"/>
                </a:tc>
                <a:tc>
                  <a:txBody>
                    <a:bodyPr/>
                    <a:lstStyle/>
                    <a:p>
                      <a:r>
                        <a:rPr lang="en-US" sz="2800"/>
                        <a:t>Requirements analysis + Literature review</a:t>
                      </a:r>
                    </a:p>
                  </a:txBody>
                  <a:tcPr marL="68575" marR="68575" marT="34288" marB="34288" anchor="ctr"/>
                </a:tc>
                <a:tc>
                  <a:txBody>
                    <a:bodyPr/>
                    <a:lstStyle/>
                    <a:p>
                      <a:r>
                        <a:rPr lang="en-US" sz="2800"/>
                        <a:t>Collect references, interview users, gather data, start drafting RS</a:t>
                      </a:r>
                    </a:p>
                  </a:txBody>
                  <a:tcPr marL="68575" marR="68575" marT="34288" marB="34288" anchor="ctr"/>
                </a:tc>
                <a:extLst>
                  <a:ext uri="{0D108BD9-81ED-4DB2-BD59-A6C34878D82A}">
                    <a16:rowId xmlns:a16="http://schemas.microsoft.com/office/drawing/2014/main" val="2394723118"/>
                  </a:ext>
                </a:extLst>
              </a:tr>
              <a:tr h="480026">
                <a:tc>
                  <a:txBody>
                    <a:bodyPr/>
                    <a:lstStyle/>
                    <a:p>
                      <a:r>
                        <a:rPr lang="en-US" sz="2800"/>
                        <a:t>5</a:t>
                      </a:r>
                    </a:p>
                  </a:txBody>
                  <a:tcPr marL="68575" marR="68575" marT="34288" marB="34288" anchor="ctr"/>
                </a:tc>
                <a:tc>
                  <a:txBody>
                    <a:bodyPr/>
                    <a:lstStyle/>
                    <a:p>
                      <a:r>
                        <a:rPr lang="en-US" sz="2800"/>
                        <a:t>Presentation of proposed solution (Assessment 2)</a:t>
                      </a:r>
                    </a:p>
                  </a:txBody>
                  <a:tcPr marL="68575" marR="68575" marT="34288" marB="34288" anchor="ctr"/>
                </a:tc>
                <a:tc>
                  <a:txBody>
                    <a:bodyPr/>
                    <a:lstStyle/>
                    <a:p>
                      <a:r>
                        <a:rPr lang="en-US" sz="2800"/>
                        <a:t>Slides + demo/mockup preview</a:t>
                      </a:r>
                    </a:p>
                  </a:txBody>
                  <a:tcPr marL="68575" marR="68575" marT="34288" marB="34288" anchor="ctr"/>
                </a:tc>
                <a:extLst>
                  <a:ext uri="{0D108BD9-81ED-4DB2-BD59-A6C34878D82A}">
                    <a16:rowId xmlns:a16="http://schemas.microsoft.com/office/drawing/2014/main" val="4012947794"/>
                  </a:ext>
                </a:extLst>
              </a:tr>
              <a:tr h="480026">
                <a:tc>
                  <a:txBody>
                    <a:bodyPr/>
                    <a:lstStyle/>
                    <a:p>
                      <a:r>
                        <a:rPr lang="en-US" sz="2800"/>
                        <a:t>6</a:t>
                      </a:r>
                    </a:p>
                  </a:txBody>
                  <a:tcPr marL="68575" marR="68575" marT="34288" marB="34288" anchor="ctr"/>
                </a:tc>
                <a:tc>
                  <a:txBody>
                    <a:bodyPr/>
                    <a:lstStyle/>
                    <a:p>
                      <a:r>
                        <a:rPr lang="en-US" sz="2800"/>
                        <a:t>Submit Requirements Specification (Assessment 3)</a:t>
                      </a:r>
                    </a:p>
                  </a:txBody>
                  <a:tcPr marL="68575" marR="68575" marT="34288" marB="34288" anchor="ctr"/>
                </a:tc>
                <a:tc>
                  <a:txBody>
                    <a:bodyPr/>
                    <a:lstStyle/>
                    <a:p>
                      <a:r>
                        <a:rPr lang="en-US" sz="2800"/>
                        <a:t>System overview, diagrams, user stories, use cases, ERD, schema</a:t>
                      </a:r>
                    </a:p>
                  </a:txBody>
                  <a:tcPr marL="68575" marR="68575" marT="34288" marB="34288" anchor="ctr"/>
                </a:tc>
                <a:extLst>
                  <a:ext uri="{0D108BD9-81ED-4DB2-BD59-A6C34878D82A}">
                    <a16:rowId xmlns:a16="http://schemas.microsoft.com/office/drawing/2014/main" val="184931924"/>
                  </a:ext>
                </a:extLst>
              </a:tr>
              <a:tr h="480026">
                <a:tc>
                  <a:txBody>
                    <a:bodyPr/>
                    <a:lstStyle/>
                    <a:p>
                      <a:r>
                        <a:rPr lang="en-US" sz="2800"/>
                        <a:t>7</a:t>
                      </a:r>
                    </a:p>
                  </a:txBody>
                  <a:tcPr marL="68575" marR="68575" marT="34288" marB="34288" anchor="ctr"/>
                </a:tc>
                <a:tc>
                  <a:txBody>
                    <a:bodyPr/>
                    <a:lstStyle/>
                    <a:p>
                      <a:r>
                        <a:rPr lang="en-US" sz="2800"/>
                        <a:t>Prototype building begins</a:t>
                      </a:r>
                    </a:p>
                  </a:txBody>
                  <a:tcPr marL="68575" marR="68575" marT="34288" marB="34288" anchor="ctr"/>
                </a:tc>
                <a:tc>
                  <a:txBody>
                    <a:bodyPr/>
                    <a:lstStyle/>
                    <a:p>
                      <a:r>
                        <a:rPr lang="en-US" sz="2800" dirty="0"/>
                        <a:t>Setup tools, split coding and UI/UX tasks among group</a:t>
                      </a:r>
                    </a:p>
                  </a:txBody>
                  <a:tcPr marL="68575" marR="68575" marT="34288" marB="34288" anchor="ctr"/>
                </a:tc>
                <a:extLst>
                  <a:ext uri="{0D108BD9-81ED-4DB2-BD59-A6C34878D82A}">
                    <a16:rowId xmlns:a16="http://schemas.microsoft.com/office/drawing/2014/main" val="2009806589"/>
                  </a:ext>
                </a:extLst>
              </a:tr>
            </a:tbl>
          </a:graphicData>
        </a:graphic>
      </p:graphicFrame>
      <p:sp>
        <p:nvSpPr>
          <p:cNvPr id="6" name="Rectangle 1">
            <a:extLst>
              <a:ext uri="{FF2B5EF4-FFF2-40B4-BE49-F238E27FC236}">
                <a16:creationId xmlns:a16="http://schemas.microsoft.com/office/drawing/2014/main" id="{EA9A951B-8361-9389-601F-EBABA643FD2E}"/>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326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2116" y="1761909"/>
            <a:ext cx="10363200" cy="369332"/>
          </a:xfrm>
        </p:spPr>
        <p:txBody>
          <a:bodyPr/>
          <a:lstStyle/>
          <a:p>
            <a:r>
              <a:rPr lang="en-US" dirty="0"/>
              <a:t>Number and Range</a:t>
            </a:r>
          </a:p>
        </p:txBody>
      </p:sp>
      <p:pic>
        <p:nvPicPr>
          <p:cNvPr id="3" name="Picture 2" descr="407150402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3581400"/>
            <a:ext cx="8610600" cy="3207304"/>
          </a:xfrm>
          <a:prstGeom prst="rect">
            <a:avLst/>
          </a:prstGeom>
        </p:spPr>
      </p:pic>
    </p:spTree>
    <p:extLst>
      <p:ext uri="{BB962C8B-B14F-4D97-AF65-F5344CB8AC3E}">
        <p14:creationId xmlns:p14="http://schemas.microsoft.com/office/powerpoint/2010/main" val="3191793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6" name="Content Placeholder 2"/>
          <p:cNvSpPr txBox="1">
            <a:spLocks/>
          </p:cNvSpPr>
          <p:nvPr/>
        </p:nvSpPr>
        <p:spPr>
          <a:xfrm>
            <a:off x="2438400" y="3124202"/>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a:p>
        </p:txBody>
      </p:sp>
      <p:pic>
        <p:nvPicPr>
          <p:cNvPr id="3" name="Picture 2" descr="4071504026.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048000"/>
            <a:ext cx="8473226" cy="4800600"/>
          </a:xfrm>
          <a:prstGeom prst="rect">
            <a:avLst/>
          </a:prstGeom>
        </p:spPr>
      </p:pic>
    </p:spTree>
    <p:extLst>
      <p:ext uri="{BB962C8B-B14F-4D97-AF65-F5344CB8AC3E}">
        <p14:creationId xmlns:p14="http://schemas.microsoft.com/office/powerpoint/2010/main" val="2104723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3683" y="1689546"/>
            <a:ext cx="10363200" cy="369332"/>
          </a:xfrm>
        </p:spPr>
        <p:txBody>
          <a:bodyPr/>
          <a:lstStyle/>
          <a:p>
            <a:r>
              <a:rPr lang="en-US" dirty="0"/>
              <a:t>Date and Time Controls</a:t>
            </a:r>
          </a:p>
        </p:txBody>
      </p:sp>
      <p:sp>
        <p:nvSpPr>
          <p:cNvPr id="6" name="Content Placeholder 2"/>
          <p:cNvSpPr txBox="1">
            <a:spLocks/>
          </p:cNvSpPr>
          <p:nvPr/>
        </p:nvSpPr>
        <p:spPr>
          <a:xfrm>
            <a:off x="2438400" y="3124202"/>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Dates and times often need validation when gathering this information from a regular text input control.</a:t>
            </a:r>
            <a:endParaRPr lang="en-US" sz="2400" b="1" dirty="0"/>
          </a:p>
          <a:p>
            <a:r>
              <a:rPr lang="en-US" sz="2400" dirty="0"/>
              <a:t>From a user’s perspective, entering dates can be tricky as well: you probably have wondered at some point in time when entering a date into a web form, what format to enter it in, whether the day comes before the month, whether the month should be entered as an abbreviation or a number, and so on.</a:t>
            </a:r>
          </a:p>
          <a:p>
            <a:endParaRPr lang="en-US" sz="2400" dirty="0"/>
          </a:p>
        </p:txBody>
      </p:sp>
    </p:spTree>
    <p:extLst>
      <p:ext uri="{BB962C8B-B14F-4D97-AF65-F5344CB8AC3E}">
        <p14:creationId xmlns:p14="http://schemas.microsoft.com/office/powerpoint/2010/main" val="1975492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4783" y="1761909"/>
            <a:ext cx="10363200" cy="1020762"/>
          </a:xfrm>
        </p:spPr>
        <p:txBody>
          <a:bodyPr>
            <a:normAutofit/>
          </a:bodyPr>
          <a:lstStyle/>
          <a:p>
            <a:r>
              <a:rPr lang="en-US" dirty="0"/>
              <a:t>HTML5 Date and Time Controls</a:t>
            </a:r>
          </a:p>
        </p:txBody>
      </p:sp>
      <p:pic>
        <p:nvPicPr>
          <p:cNvPr id="3" name="Picture 2" descr="4071504027.eps.png"/>
          <p:cNvPicPr>
            <a:picLocks noChangeAspect="1"/>
          </p:cNvPicPr>
          <p:nvPr/>
        </p:nvPicPr>
        <p:blipFill rotWithShape="1">
          <a:blip r:embed="rId2" cstate="print">
            <a:extLst>
              <a:ext uri="{28A0092B-C50C-407E-A947-70E740481C1C}">
                <a14:useLocalDpi xmlns:a14="http://schemas.microsoft.com/office/drawing/2010/main" val="0"/>
              </a:ext>
            </a:extLst>
          </a:blip>
          <a:srcRect b="53027"/>
          <a:stretch/>
        </p:blipFill>
        <p:spPr>
          <a:xfrm>
            <a:off x="1752602" y="2895602"/>
            <a:ext cx="8388537" cy="5105401"/>
          </a:xfrm>
          <a:prstGeom prst="rect">
            <a:avLst/>
          </a:prstGeom>
        </p:spPr>
      </p:pic>
    </p:spTree>
    <p:extLst>
      <p:ext uri="{BB962C8B-B14F-4D97-AF65-F5344CB8AC3E}">
        <p14:creationId xmlns:p14="http://schemas.microsoft.com/office/powerpoint/2010/main" val="726165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HTML5 Date and Time Controls</a:t>
            </a:r>
          </a:p>
        </p:txBody>
      </p:sp>
      <p:pic>
        <p:nvPicPr>
          <p:cNvPr id="5" name="Picture 4" descr="4071504027.eps.png"/>
          <p:cNvPicPr>
            <a:picLocks noChangeAspect="1"/>
          </p:cNvPicPr>
          <p:nvPr/>
        </p:nvPicPr>
        <p:blipFill rotWithShape="1">
          <a:blip r:embed="rId2" cstate="print">
            <a:extLst>
              <a:ext uri="{28A0092B-C50C-407E-A947-70E740481C1C}">
                <a14:useLocalDpi xmlns:a14="http://schemas.microsoft.com/office/drawing/2010/main" val="0"/>
              </a:ext>
            </a:extLst>
          </a:blip>
          <a:srcRect t="46861"/>
          <a:stretch/>
        </p:blipFill>
        <p:spPr>
          <a:xfrm>
            <a:off x="2133600" y="2971801"/>
            <a:ext cx="7391400" cy="5089119"/>
          </a:xfrm>
          <a:prstGeom prst="rect">
            <a:avLst/>
          </a:prstGeom>
        </p:spPr>
      </p:pic>
    </p:spTree>
    <p:extLst>
      <p:ext uri="{BB962C8B-B14F-4D97-AF65-F5344CB8AC3E}">
        <p14:creationId xmlns:p14="http://schemas.microsoft.com/office/powerpoint/2010/main" val="3172078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Open-Ended Question</a:t>
            </a:r>
          </a:p>
        </p:txBody>
      </p:sp>
      <p:sp>
        <p:nvSpPr>
          <p:cNvPr id="5" name="TextBox 4">
            <a:extLst>
              <a:ext uri="{FF2B5EF4-FFF2-40B4-BE49-F238E27FC236}">
                <a16:creationId xmlns:a16="http://schemas.microsoft.com/office/drawing/2014/main" id="{9EB7831F-1B4E-F35B-BEEF-3D796C3494A5}"/>
              </a:ext>
            </a:extLst>
          </p:cNvPr>
          <p:cNvSpPr txBox="1"/>
          <p:nvPr/>
        </p:nvSpPr>
        <p:spPr>
          <a:xfrm>
            <a:off x="452285" y="2998529"/>
            <a:ext cx="11582399" cy="3890489"/>
          </a:xfrm>
          <a:prstGeom prst="rect">
            <a:avLst/>
          </a:prstGeom>
          <a:noFill/>
        </p:spPr>
        <p:txBody>
          <a:bodyPr wrap="square">
            <a:spAutoFit/>
          </a:bodyPr>
          <a:lstStyle/>
          <a:p>
            <a:pPr>
              <a:lnSpc>
                <a:spcPct val="150000"/>
              </a:lnSpc>
            </a:pPr>
            <a:r>
              <a:rPr lang="en-AU" sz="2800" b="1" dirty="0"/>
              <a:t>How can multimedia elements enhance the user experience on a website?</a:t>
            </a:r>
          </a:p>
          <a:p>
            <a:pPr>
              <a:lnSpc>
                <a:spcPct val="150000"/>
              </a:lnSpc>
            </a:pPr>
            <a:r>
              <a:rPr lang="en-US" sz="2800" dirty="0"/>
              <a:t>Multimedia elements like images, videos, and audio can make a website more engaging and informative. For example, a Brisbane tourism website might embed videos of popular tourist attractions, providing visitors with a more immersive experience.</a:t>
            </a:r>
            <a:endParaRPr lang="en-AU" sz="2800" dirty="0"/>
          </a:p>
        </p:txBody>
      </p:sp>
    </p:spTree>
    <p:extLst>
      <p:ext uri="{BB962C8B-B14F-4D97-AF65-F5344CB8AC3E}">
        <p14:creationId xmlns:p14="http://schemas.microsoft.com/office/powerpoint/2010/main" val="381141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Example</a:t>
            </a:r>
          </a:p>
        </p:txBody>
      </p:sp>
      <p:sp>
        <p:nvSpPr>
          <p:cNvPr id="5" name="TextBox 4">
            <a:extLst>
              <a:ext uri="{FF2B5EF4-FFF2-40B4-BE49-F238E27FC236}">
                <a16:creationId xmlns:a16="http://schemas.microsoft.com/office/drawing/2014/main" id="{9EB7831F-1B4E-F35B-BEEF-3D796C3494A5}"/>
              </a:ext>
            </a:extLst>
          </p:cNvPr>
          <p:cNvSpPr txBox="1"/>
          <p:nvPr/>
        </p:nvSpPr>
        <p:spPr>
          <a:xfrm>
            <a:off x="2" y="2998528"/>
            <a:ext cx="12191999" cy="1964512"/>
          </a:xfrm>
          <a:prstGeom prst="rect">
            <a:avLst/>
          </a:prstGeom>
          <a:noFill/>
        </p:spPr>
        <p:txBody>
          <a:bodyPr wrap="square">
            <a:spAutoFit/>
          </a:bodyPr>
          <a:lstStyle/>
          <a:p>
            <a:pPr>
              <a:lnSpc>
                <a:spcPct val="150000"/>
              </a:lnSpc>
            </a:pPr>
            <a:r>
              <a:rPr lang="en-US" sz="2800" dirty="0"/>
              <a:t>Suppose you're designing a website for a Canberra-based educational institution. Embedding instructional videos and audio recordings can help students understand complex topics more effectively.</a:t>
            </a:r>
            <a:endParaRPr lang="en-AU" sz="2800" dirty="0"/>
          </a:p>
        </p:txBody>
      </p:sp>
    </p:spTree>
    <p:extLst>
      <p:ext uri="{BB962C8B-B14F-4D97-AF65-F5344CB8AC3E}">
        <p14:creationId xmlns:p14="http://schemas.microsoft.com/office/powerpoint/2010/main" val="2333952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err="1"/>
              <a:t>MultiMedia</a:t>
            </a:r>
            <a:endParaRPr lang="en-US" dirty="0"/>
          </a:p>
        </p:txBody>
      </p:sp>
      <p:pic>
        <p:nvPicPr>
          <p:cNvPr id="4" name="Picture 3">
            <a:extLst>
              <a:ext uri="{FF2B5EF4-FFF2-40B4-BE49-F238E27FC236}">
                <a16:creationId xmlns:a16="http://schemas.microsoft.com/office/drawing/2014/main" id="{208581E9-412B-01D8-5AA2-5E5B876292B1}"/>
              </a:ext>
            </a:extLst>
          </p:cNvPr>
          <p:cNvPicPr>
            <a:picLocks noChangeAspect="1"/>
          </p:cNvPicPr>
          <p:nvPr/>
        </p:nvPicPr>
        <p:blipFill>
          <a:blip r:embed="rId2"/>
          <a:stretch>
            <a:fillRect/>
          </a:stretch>
        </p:blipFill>
        <p:spPr>
          <a:xfrm>
            <a:off x="828405" y="3305387"/>
            <a:ext cx="10535191" cy="4197566"/>
          </a:xfrm>
          <a:prstGeom prst="rect">
            <a:avLst/>
          </a:prstGeom>
        </p:spPr>
      </p:pic>
    </p:spTree>
    <p:extLst>
      <p:ext uri="{BB962C8B-B14F-4D97-AF65-F5344CB8AC3E}">
        <p14:creationId xmlns:p14="http://schemas.microsoft.com/office/powerpoint/2010/main" val="2656940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HTML Video</a:t>
            </a:r>
          </a:p>
        </p:txBody>
      </p:sp>
      <p:pic>
        <p:nvPicPr>
          <p:cNvPr id="5" name="Picture 4">
            <a:extLst>
              <a:ext uri="{FF2B5EF4-FFF2-40B4-BE49-F238E27FC236}">
                <a16:creationId xmlns:a16="http://schemas.microsoft.com/office/drawing/2014/main" id="{307A9B7A-BDEC-363D-F27B-1A2F1AF946C8}"/>
              </a:ext>
            </a:extLst>
          </p:cNvPr>
          <p:cNvPicPr>
            <a:picLocks noChangeAspect="1"/>
          </p:cNvPicPr>
          <p:nvPr/>
        </p:nvPicPr>
        <p:blipFill>
          <a:blip r:embed="rId2"/>
          <a:stretch>
            <a:fillRect/>
          </a:stretch>
        </p:blipFill>
        <p:spPr>
          <a:xfrm>
            <a:off x="2216921" y="2945330"/>
            <a:ext cx="5114463" cy="2913968"/>
          </a:xfrm>
          <a:prstGeom prst="rect">
            <a:avLst/>
          </a:prstGeom>
        </p:spPr>
      </p:pic>
      <p:pic>
        <p:nvPicPr>
          <p:cNvPr id="7" name="Picture 6">
            <a:extLst>
              <a:ext uri="{FF2B5EF4-FFF2-40B4-BE49-F238E27FC236}">
                <a16:creationId xmlns:a16="http://schemas.microsoft.com/office/drawing/2014/main" id="{6F6307AA-ED51-8FF7-DD40-7CC558946E1B}"/>
              </a:ext>
            </a:extLst>
          </p:cNvPr>
          <p:cNvPicPr>
            <a:picLocks noChangeAspect="1"/>
          </p:cNvPicPr>
          <p:nvPr/>
        </p:nvPicPr>
        <p:blipFill>
          <a:blip r:embed="rId3"/>
          <a:stretch>
            <a:fillRect/>
          </a:stretch>
        </p:blipFill>
        <p:spPr>
          <a:xfrm>
            <a:off x="304149" y="5898799"/>
            <a:ext cx="11713277" cy="2428543"/>
          </a:xfrm>
          <a:prstGeom prst="rect">
            <a:avLst/>
          </a:prstGeom>
        </p:spPr>
      </p:pic>
    </p:spTree>
    <p:extLst>
      <p:ext uri="{BB962C8B-B14F-4D97-AF65-F5344CB8AC3E}">
        <p14:creationId xmlns:p14="http://schemas.microsoft.com/office/powerpoint/2010/main" val="2941917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066" y="1748751"/>
            <a:ext cx="10363200" cy="1020762"/>
          </a:xfrm>
        </p:spPr>
        <p:txBody>
          <a:bodyPr>
            <a:normAutofit/>
          </a:bodyPr>
          <a:lstStyle/>
          <a:p>
            <a:r>
              <a:rPr lang="en-US" dirty="0"/>
              <a:t>HTML Audio</a:t>
            </a:r>
          </a:p>
        </p:txBody>
      </p:sp>
      <p:pic>
        <p:nvPicPr>
          <p:cNvPr id="4" name="Picture 3">
            <a:extLst>
              <a:ext uri="{FF2B5EF4-FFF2-40B4-BE49-F238E27FC236}">
                <a16:creationId xmlns:a16="http://schemas.microsoft.com/office/drawing/2014/main" id="{644261AB-66C4-A22E-52A9-1BD7884E717C}"/>
              </a:ext>
            </a:extLst>
          </p:cNvPr>
          <p:cNvPicPr>
            <a:picLocks noChangeAspect="1"/>
          </p:cNvPicPr>
          <p:nvPr/>
        </p:nvPicPr>
        <p:blipFill>
          <a:blip r:embed="rId2"/>
          <a:stretch>
            <a:fillRect/>
          </a:stretch>
        </p:blipFill>
        <p:spPr>
          <a:xfrm>
            <a:off x="2735785" y="2937164"/>
            <a:ext cx="5170135" cy="2944530"/>
          </a:xfrm>
          <a:prstGeom prst="rect">
            <a:avLst/>
          </a:prstGeom>
        </p:spPr>
      </p:pic>
      <p:pic>
        <p:nvPicPr>
          <p:cNvPr id="8" name="Picture 7">
            <a:extLst>
              <a:ext uri="{FF2B5EF4-FFF2-40B4-BE49-F238E27FC236}">
                <a16:creationId xmlns:a16="http://schemas.microsoft.com/office/drawing/2014/main" id="{5F9A358D-7332-D927-C612-73BB2FC78EC3}"/>
              </a:ext>
            </a:extLst>
          </p:cNvPr>
          <p:cNvPicPr>
            <a:picLocks noChangeAspect="1"/>
          </p:cNvPicPr>
          <p:nvPr/>
        </p:nvPicPr>
        <p:blipFill>
          <a:blip r:embed="rId3"/>
          <a:stretch>
            <a:fillRect/>
          </a:stretch>
        </p:blipFill>
        <p:spPr>
          <a:xfrm>
            <a:off x="126052" y="6255671"/>
            <a:ext cx="12065948" cy="1594790"/>
          </a:xfrm>
          <a:prstGeom prst="rect">
            <a:avLst/>
          </a:prstGeom>
        </p:spPr>
      </p:pic>
    </p:spTree>
    <p:extLst>
      <p:ext uri="{BB962C8B-B14F-4D97-AF65-F5344CB8AC3E}">
        <p14:creationId xmlns:p14="http://schemas.microsoft.com/office/powerpoint/2010/main" val="1985314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AB210-6152-A299-5639-81D37A4BCAEA}"/>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56E005C3-1124-58F0-A26C-A58F56EFA2A8}"/>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201F972A-66B9-68C4-4EB0-A737F962AD9F}"/>
              </a:ext>
            </a:extLst>
          </p:cNvPr>
          <p:cNvSpPr txBox="1"/>
          <p:nvPr/>
        </p:nvSpPr>
        <p:spPr>
          <a:xfrm>
            <a:off x="0" y="0"/>
            <a:ext cx="11887199" cy="646331"/>
          </a:xfrm>
          <a:prstGeom prst="rect">
            <a:avLst/>
          </a:prstGeom>
          <a:noFill/>
        </p:spPr>
        <p:txBody>
          <a:bodyPr wrap="square">
            <a:spAutoFit/>
          </a:bodyPr>
          <a:lstStyle/>
          <a:p>
            <a:r>
              <a:rPr lang="en-US" sz="3600" b="1" dirty="0"/>
              <a:t>Weekly Task Breakdown &amp; Milestones</a:t>
            </a:r>
          </a:p>
        </p:txBody>
      </p:sp>
      <p:graphicFrame>
        <p:nvGraphicFramePr>
          <p:cNvPr id="2" name="Table 1">
            <a:extLst>
              <a:ext uri="{FF2B5EF4-FFF2-40B4-BE49-F238E27FC236}">
                <a16:creationId xmlns:a16="http://schemas.microsoft.com/office/drawing/2014/main" id="{71806B5A-C699-3513-E329-57DA97079F14}"/>
              </a:ext>
            </a:extLst>
          </p:cNvPr>
          <p:cNvGraphicFramePr>
            <a:graphicFrameLocks noGrp="1"/>
          </p:cNvGraphicFramePr>
          <p:nvPr>
            <p:extLst>
              <p:ext uri="{D42A27DB-BD31-4B8C-83A1-F6EECF244321}">
                <p14:modId xmlns:p14="http://schemas.microsoft.com/office/powerpoint/2010/main" val="1250434284"/>
              </p:ext>
            </p:extLst>
          </p:nvPr>
        </p:nvGraphicFramePr>
        <p:xfrm>
          <a:off x="457200" y="1840422"/>
          <a:ext cx="11582400" cy="2339328"/>
        </p:xfrm>
        <a:graphic>
          <a:graphicData uri="http://schemas.openxmlformats.org/drawingml/2006/table">
            <a:tbl>
              <a:tblPr>
                <a:tableStyleId>{ED083AE6-46FA-4A59-8FB0-9F97EB10719F}</a:tableStyleId>
              </a:tblPr>
              <a:tblGrid>
                <a:gridCol w="990600">
                  <a:extLst>
                    <a:ext uri="{9D8B030D-6E8A-4147-A177-3AD203B41FA5}">
                      <a16:colId xmlns:a16="http://schemas.microsoft.com/office/drawing/2014/main" val="147759491"/>
                    </a:ext>
                  </a:extLst>
                </a:gridCol>
                <a:gridCol w="4495416">
                  <a:extLst>
                    <a:ext uri="{9D8B030D-6E8A-4147-A177-3AD203B41FA5}">
                      <a16:colId xmlns:a16="http://schemas.microsoft.com/office/drawing/2014/main" val="472117411"/>
                    </a:ext>
                  </a:extLst>
                </a:gridCol>
                <a:gridCol w="6096384">
                  <a:extLst>
                    <a:ext uri="{9D8B030D-6E8A-4147-A177-3AD203B41FA5}">
                      <a16:colId xmlns:a16="http://schemas.microsoft.com/office/drawing/2014/main" val="2386046661"/>
                    </a:ext>
                  </a:extLst>
                </a:gridCol>
              </a:tblGrid>
              <a:tr h="274301">
                <a:tc>
                  <a:txBody>
                    <a:bodyPr/>
                    <a:lstStyle/>
                    <a:p>
                      <a:r>
                        <a:rPr lang="en-US" sz="2800"/>
                        <a:t>Week</a:t>
                      </a:r>
                    </a:p>
                  </a:txBody>
                  <a:tcPr marL="68575" marR="68575" marT="34288" marB="34288" anchor="ctr">
                    <a:solidFill>
                      <a:schemeClr val="accent2">
                        <a:lumMod val="20000"/>
                        <a:lumOff val="80000"/>
                      </a:schemeClr>
                    </a:solidFill>
                  </a:tcPr>
                </a:tc>
                <a:tc>
                  <a:txBody>
                    <a:bodyPr/>
                    <a:lstStyle/>
                    <a:p>
                      <a:r>
                        <a:rPr lang="en-US" sz="2800"/>
                        <a:t>Tasks</a:t>
                      </a:r>
                    </a:p>
                  </a:txBody>
                  <a:tcPr marL="68575" marR="68575" marT="34288" marB="34288" anchor="ctr">
                    <a:solidFill>
                      <a:schemeClr val="accent2">
                        <a:lumMod val="20000"/>
                        <a:lumOff val="80000"/>
                      </a:schemeClr>
                    </a:solidFill>
                  </a:tcPr>
                </a:tc>
                <a:tc>
                  <a:txBody>
                    <a:bodyPr/>
                    <a:lstStyle/>
                    <a:p>
                      <a:r>
                        <a:rPr lang="en-US" sz="2800" dirty="0"/>
                        <a:t>Notes</a:t>
                      </a:r>
                    </a:p>
                  </a:txBody>
                  <a:tcPr marL="68575" marR="68575" marT="34288" marB="34288" anchor="ctr">
                    <a:solidFill>
                      <a:schemeClr val="accent2">
                        <a:lumMod val="20000"/>
                        <a:lumOff val="80000"/>
                      </a:schemeClr>
                    </a:solidFill>
                  </a:tcPr>
                </a:tc>
                <a:extLst>
                  <a:ext uri="{0D108BD9-81ED-4DB2-BD59-A6C34878D82A}">
                    <a16:rowId xmlns:a16="http://schemas.microsoft.com/office/drawing/2014/main" val="425577401"/>
                  </a:ext>
                </a:extLst>
              </a:tr>
              <a:tr h="685752">
                <a:tc>
                  <a:txBody>
                    <a:bodyPr/>
                    <a:lstStyle/>
                    <a:p>
                      <a:r>
                        <a:rPr lang="en-US" sz="2800" dirty="0"/>
                        <a:t>8–11</a:t>
                      </a:r>
                    </a:p>
                  </a:txBody>
                  <a:tcPr marL="68575" marR="68575" marT="34288" marB="34288" anchor="ctr"/>
                </a:tc>
                <a:tc>
                  <a:txBody>
                    <a:bodyPr/>
                    <a:lstStyle/>
                    <a:p>
                      <a:r>
                        <a:rPr lang="en-US" sz="2800" dirty="0"/>
                        <a:t>Development + testing</a:t>
                      </a:r>
                    </a:p>
                  </a:txBody>
                  <a:tcPr marL="68575" marR="68575" marT="34288" marB="34288" anchor="ctr"/>
                </a:tc>
                <a:tc>
                  <a:txBody>
                    <a:bodyPr/>
                    <a:lstStyle/>
                    <a:p>
                      <a:r>
                        <a:rPr lang="en-US" sz="2800"/>
                        <a:t>Complete features, peer review, fix bugs, update documents</a:t>
                      </a:r>
                    </a:p>
                  </a:txBody>
                  <a:tcPr marL="68575" marR="68575" marT="34288" marB="34288" anchor="ctr"/>
                </a:tc>
                <a:extLst>
                  <a:ext uri="{0D108BD9-81ED-4DB2-BD59-A6C34878D82A}">
                    <a16:rowId xmlns:a16="http://schemas.microsoft.com/office/drawing/2014/main" val="2010123592"/>
                  </a:ext>
                </a:extLst>
              </a:tr>
              <a:tr h="480026">
                <a:tc>
                  <a:txBody>
                    <a:bodyPr/>
                    <a:lstStyle/>
                    <a:p>
                      <a:r>
                        <a:rPr lang="en-US" sz="2800"/>
                        <a:t>12</a:t>
                      </a:r>
                    </a:p>
                  </a:txBody>
                  <a:tcPr marL="68575" marR="68575" marT="34288" marB="34288" anchor="ctr"/>
                </a:tc>
                <a:tc>
                  <a:txBody>
                    <a:bodyPr/>
                    <a:lstStyle/>
                    <a:p>
                      <a:r>
                        <a:rPr lang="en-US" sz="2800" dirty="0"/>
                        <a:t>Submit Final Prototype + Docs (Assessment 4)</a:t>
                      </a:r>
                    </a:p>
                  </a:txBody>
                  <a:tcPr marL="68575" marR="68575" marT="34288" marB="34288" anchor="ctr"/>
                </a:tc>
                <a:tc>
                  <a:txBody>
                    <a:bodyPr/>
                    <a:lstStyle/>
                    <a:p>
                      <a:r>
                        <a:rPr lang="en-US" sz="2800" dirty="0"/>
                        <a:t>Include testing report, user manual, installation guide, project closure plan</a:t>
                      </a:r>
                    </a:p>
                  </a:txBody>
                  <a:tcPr marL="68575" marR="68575" marT="34288" marB="34288" anchor="ctr"/>
                </a:tc>
                <a:extLst>
                  <a:ext uri="{0D108BD9-81ED-4DB2-BD59-A6C34878D82A}">
                    <a16:rowId xmlns:a16="http://schemas.microsoft.com/office/drawing/2014/main" val="817413514"/>
                  </a:ext>
                </a:extLst>
              </a:tr>
            </a:tbl>
          </a:graphicData>
        </a:graphic>
      </p:graphicFrame>
      <p:sp>
        <p:nvSpPr>
          <p:cNvPr id="6" name="Rectangle 1">
            <a:extLst>
              <a:ext uri="{FF2B5EF4-FFF2-40B4-BE49-F238E27FC236}">
                <a16:creationId xmlns:a16="http://schemas.microsoft.com/office/drawing/2014/main" id="{66AD89C0-A335-25D4-B1D6-4C41904C759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7454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553" y="1386458"/>
            <a:ext cx="10363200" cy="369332"/>
          </a:xfrm>
        </p:spPr>
        <p:txBody>
          <a:bodyPr/>
          <a:lstStyle/>
          <a:p>
            <a:r>
              <a:rPr lang="en-CA" dirty="0"/>
              <a:t>Australian Example Form</a:t>
            </a:r>
          </a:p>
        </p:txBody>
      </p:sp>
      <p:pic>
        <p:nvPicPr>
          <p:cNvPr id="7" name="Picture 6">
            <a:extLst>
              <a:ext uri="{FF2B5EF4-FFF2-40B4-BE49-F238E27FC236}">
                <a16:creationId xmlns:a16="http://schemas.microsoft.com/office/drawing/2014/main" id="{3E03B284-3F34-4EB6-03F4-93F3F18C88BC}"/>
              </a:ext>
            </a:extLst>
          </p:cNvPr>
          <p:cNvPicPr>
            <a:picLocks noChangeAspect="1"/>
          </p:cNvPicPr>
          <p:nvPr/>
        </p:nvPicPr>
        <p:blipFill>
          <a:blip r:embed="rId2"/>
          <a:stretch>
            <a:fillRect/>
          </a:stretch>
        </p:blipFill>
        <p:spPr>
          <a:xfrm>
            <a:off x="5870764" y="2174112"/>
            <a:ext cx="6298720" cy="6284089"/>
          </a:xfrm>
          <a:prstGeom prst="rect">
            <a:avLst/>
          </a:prstGeom>
        </p:spPr>
      </p:pic>
      <p:sp>
        <p:nvSpPr>
          <p:cNvPr id="8" name="TextBox 7">
            <a:extLst>
              <a:ext uri="{FF2B5EF4-FFF2-40B4-BE49-F238E27FC236}">
                <a16:creationId xmlns:a16="http://schemas.microsoft.com/office/drawing/2014/main" id="{10B175BB-D948-CE63-AC10-A4EF46F380B3}"/>
              </a:ext>
            </a:extLst>
          </p:cNvPr>
          <p:cNvSpPr txBox="1"/>
          <p:nvPr/>
        </p:nvSpPr>
        <p:spPr>
          <a:xfrm>
            <a:off x="680224" y="3061012"/>
            <a:ext cx="4549698" cy="2092881"/>
          </a:xfrm>
          <a:prstGeom prst="rect">
            <a:avLst/>
          </a:prstGeom>
          <a:noFill/>
        </p:spPr>
        <p:txBody>
          <a:bodyPr wrap="square" rtlCol="0">
            <a:spAutoFit/>
          </a:bodyPr>
          <a:lstStyle/>
          <a:p>
            <a:r>
              <a:rPr lang="en-AU" sz="2600" dirty="0"/>
              <a:t>Write in </a:t>
            </a:r>
            <a:r>
              <a:rPr lang="en-AU" sz="2600" dirty="0" err="1"/>
              <a:t>Notepadd</a:t>
            </a:r>
            <a:r>
              <a:rPr lang="en-AU" sz="2600" dirty="0"/>
              <a:t> ++</a:t>
            </a:r>
          </a:p>
          <a:p>
            <a:endParaRPr lang="en-AU" sz="2600" dirty="0"/>
          </a:p>
          <a:p>
            <a:r>
              <a:rPr lang="en-AU" sz="2600" dirty="0"/>
              <a:t>Australian Example Form</a:t>
            </a:r>
          </a:p>
          <a:p>
            <a:endParaRPr lang="en-AU" sz="2600" dirty="0"/>
          </a:p>
          <a:p>
            <a:r>
              <a:rPr lang="en-AU" sz="2600" dirty="0"/>
              <a:t>Save in C:\\xampp\hotdocs\</a:t>
            </a:r>
          </a:p>
        </p:txBody>
      </p:sp>
      <p:sp>
        <p:nvSpPr>
          <p:cNvPr id="9" name="TextBox 8">
            <a:extLst>
              <a:ext uri="{FF2B5EF4-FFF2-40B4-BE49-F238E27FC236}">
                <a16:creationId xmlns:a16="http://schemas.microsoft.com/office/drawing/2014/main" id="{7F4C63F6-3BA2-7EA9-2631-FBFB3F7F93C2}"/>
              </a:ext>
            </a:extLst>
          </p:cNvPr>
          <p:cNvSpPr txBox="1"/>
          <p:nvPr/>
        </p:nvSpPr>
        <p:spPr>
          <a:xfrm>
            <a:off x="680224" y="5316156"/>
            <a:ext cx="4549698" cy="2092881"/>
          </a:xfrm>
          <a:prstGeom prst="rect">
            <a:avLst/>
          </a:prstGeom>
          <a:noFill/>
        </p:spPr>
        <p:txBody>
          <a:bodyPr wrap="square" rtlCol="0">
            <a:spAutoFit/>
          </a:bodyPr>
          <a:lstStyle/>
          <a:p>
            <a:r>
              <a:rPr lang="en-US" sz="2600" dirty="0">
                <a:solidFill>
                  <a:srgbClr val="0D0D0D"/>
                </a:solidFill>
                <a:latin typeface="Calibri (Body)"/>
              </a:rPr>
              <a:t>This example includes a 'submit' button, a group of radio buttons, and a select list, which could represent Australian states or cities.</a:t>
            </a:r>
            <a:endParaRPr lang="en-AU" sz="2600" dirty="0">
              <a:latin typeface="Calibri (Body)"/>
            </a:endParaRPr>
          </a:p>
        </p:txBody>
      </p:sp>
    </p:spTree>
    <p:extLst>
      <p:ext uri="{BB962C8B-B14F-4D97-AF65-F5344CB8AC3E}">
        <p14:creationId xmlns:p14="http://schemas.microsoft.com/office/powerpoint/2010/main" val="2711100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553" y="1386458"/>
            <a:ext cx="10363200" cy="369332"/>
          </a:xfrm>
        </p:spPr>
        <p:txBody>
          <a:bodyPr/>
          <a:lstStyle/>
          <a:p>
            <a:r>
              <a:rPr lang="en-CA" dirty="0"/>
              <a:t>Australian Example Form</a:t>
            </a:r>
          </a:p>
        </p:txBody>
      </p:sp>
      <p:pic>
        <p:nvPicPr>
          <p:cNvPr id="4" name="Picture 3">
            <a:extLst>
              <a:ext uri="{FF2B5EF4-FFF2-40B4-BE49-F238E27FC236}">
                <a16:creationId xmlns:a16="http://schemas.microsoft.com/office/drawing/2014/main" id="{890C8018-4A54-3444-0D48-C219F56B069B}"/>
              </a:ext>
            </a:extLst>
          </p:cNvPr>
          <p:cNvPicPr>
            <a:picLocks noChangeAspect="1"/>
          </p:cNvPicPr>
          <p:nvPr/>
        </p:nvPicPr>
        <p:blipFill>
          <a:blip r:embed="rId2"/>
          <a:stretch>
            <a:fillRect/>
          </a:stretch>
        </p:blipFill>
        <p:spPr>
          <a:xfrm>
            <a:off x="1598340" y="3132716"/>
            <a:ext cx="8995320" cy="5325484"/>
          </a:xfrm>
          <a:prstGeom prst="rect">
            <a:avLst/>
          </a:prstGeom>
        </p:spPr>
      </p:pic>
      <p:sp>
        <p:nvSpPr>
          <p:cNvPr id="3" name="Rectangle: Rounded Corners 2">
            <a:extLst>
              <a:ext uri="{FF2B5EF4-FFF2-40B4-BE49-F238E27FC236}">
                <a16:creationId xmlns:a16="http://schemas.microsoft.com/office/drawing/2014/main" id="{0525D58B-0003-C11E-03E1-BA12FD8F3296}"/>
              </a:ext>
            </a:extLst>
          </p:cNvPr>
          <p:cNvSpPr/>
          <p:nvPr/>
        </p:nvSpPr>
        <p:spPr>
          <a:xfrm>
            <a:off x="5765180" y="4421460"/>
            <a:ext cx="947854" cy="43489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20394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553" y="1386458"/>
            <a:ext cx="10363200" cy="369332"/>
          </a:xfrm>
        </p:spPr>
        <p:txBody>
          <a:bodyPr/>
          <a:lstStyle/>
          <a:p>
            <a:r>
              <a:rPr lang="en-CA" dirty="0"/>
              <a:t>Australian Example Form</a:t>
            </a:r>
          </a:p>
        </p:txBody>
      </p:sp>
      <p:pic>
        <p:nvPicPr>
          <p:cNvPr id="6" name="Picture 5">
            <a:extLst>
              <a:ext uri="{FF2B5EF4-FFF2-40B4-BE49-F238E27FC236}">
                <a16:creationId xmlns:a16="http://schemas.microsoft.com/office/drawing/2014/main" id="{40E1F478-0302-1A00-FF82-9FF8C5A5203C}"/>
              </a:ext>
            </a:extLst>
          </p:cNvPr>
          <p:cNvPicPr>
            <a:picLocks noChangeAspect="1"/>
          </p:cNvPicPr>
          <p:nvPr/>
        </p:nvPicPr>
        <p:blipFill>
          <a:blip r:embed="rId2"/>
          <a:stretch>
            <a:fillRect/>
          </a:stretch>
        </p:blipFill>
        <p:spPr>
          <a:xfrm>
            <a:off x="1781437" y="4148810"/>
            <a:ext cx="8629124" cy="2620536"/>
          </a:xfrm>
          <a:prstGeom prst="rect">
            <a:avLst/>
          </a:prstGeom>
          <a:ln>
            <a:solidFill>
              <a:schemeClr val="accent1"/>
            </a:solidFill>
          </a:ln>
        </p:spPr>
      </p:pic>
      <p:sp>
        <p:nvSpPr>
          <p:cNvPr id="7" name="TextBox 6">
            <a:extLst>
              <a:ext uri="{FF2B5EF4-FFF2-40B4-BE49-F238E27FC236}">
                <a16:creationId xmlns:a16="http://schemas.microsoft.com/office/drawing/2014/main" id="{835220A7-C51D-7447-CBF2-A95389F70548}"/>
              </a:ext>
            </a:extLst>
          </p:cNvPr>
          <p:cNvSpPr txBox="1"/>
          <p:nvPr/>
        </p:nvSpPr>
        <p:spPr>
          <a:xfrm>
            <a:off x="914400" y="3289055"/>
            <a:ext cx="10363199" cy="954107"/>
          </a:xfrm>
          <a:prstGeom prst="rect">
            <a:avLst/>
          </a:prstGeom>
          <a:noFill/>
        </p:spPr>
        <p:txBody>
          <a:bodyPr wrap="square" rtlCol="0">
            <a:spAutoFit/>
          </a:bodyPr>
          <a:lstStyle/>
          <a:p>
            <a:r>
              <a:rPr lang="en-AU" sz="2800" dirty="0"/>
              <a:t>https://github.com/FarshidKeivanian/Sessions_Web_Development</a:t>
            </a:r>
          </a:p>
        </p:txBody>
      </p:sp>
    </p:spTree>
    <p:extLst>
      <p:ext uri="{BB962C8B-B14F-4D97-AF65-F5344CB8AC3E}">
        <p14:creationId xmlns:p14="http://schemas.microsoft.com/office/powerpoint/2010/main" val="21010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553" y="1386458"/>
            <a:ext cx="10363200" cy="369332"/>
          </a:xfrm>
        </p:spPr>
        <p:txBody>
          <a:bodyPr/>
          <a:lstStyle/>
          <a:p>
            <a:r>
              <a:rPr lang="en-CA" dirty="0"/>
              <a:t>Australian Example Form</a:t>
            </a:r>
          </a:p>
        </p:txBody>
      </p:sp>
      <p:sp>
        <p:nvSpPr>
          <p:cNvPr id="5" name="TextBox 4">
            <a:extLst>
              <a:ext uri="{FF2B5EF4-FFF2-40B4-BE49-F238E27FC236}">
                <a16:creationId xmlns:a16="http://schemas.microsoft.com/office/drawing/2014/main" id="{A476FECA-8D5E-C414-7590-B2CC577AD9E9}"/>
              </a:ext>
            </a:extLst>
          </p:cNvPr>
          <p:cNvSpPr txBox="1"/>
          <p:nvPr/>
        </p:nvSpPr>
        <p:spPr>
          <a:xfrm>
            <a:off x="-109654" y="2942210"/>
            <a:ext cx="8084634" cy="1077218"/>
          </a:xfrm>
          <a:prstGeom prst="rect">
            <a:avLst/>
          </a:prstGeom>
          <a:noFill/>
        </p:spPr>
        <p:txBody>
          <a:bodyPr wrap="square" rtlCol="0">
            <a:spAutoFit/>
          </a:bodyPr>
          <a:lstStyle/>
          <a:p>
            <a:pPr algn="ctr"/>
            <a:r>
              <a:rPr lang="en-US" sz="3200" dirty="0"/>
              <a:t>http://localhost/Australian Example Form.html</a:t>
            </a:r>
            <a:endParaRPr lang="en-AU" sz="3200" dirty="0"/>
          </a:p>
        </p:txBody>
      </p:sp>
      <p:pic>
        <p:nvPicPr>
          <p:cNvPr id="7" name="Picture 6">
            <a:extLst>
              <a:ext uri="{FF2B5EF4-FFF2-40B4-BE49-F238E27FC236}">
                <a16:creationId xmlns:a16="http://schemas.microsoft.com/office/drawing/2014/main" id="{63C742EE-C2E7-C79D-46EF-699280AEE8CC}"/>
              </a:ext>
            </a:extLst>
          </p:cNvPr>
          <p:cNvPicPr>
            <a:picLocks noChangeAspect="1"/>
          </p:cNvPicPr>
          <p:nvPr/>
        </p:nvPicPr>
        <p:blipFill>
          <a:blip r:embed="rId2"/>
          <a:stretch>
            <a:fillRect/>
          </a:stretch>
        </p:blipFill>
        <p:spPr>
          <a:xfrm>
            <a:off x="95638" y="3526986"/>
            <a:ext cx="7674050" cy="4440561"/>
          </a:xfrm>
          <a:prstGeom prst="rect">
            <a:avLst/>
          </a:prstGeom>
          <a:ln>
            <a:solidFill>
              <a:schemeClr val="accent1"/>
            </a:solidFill>
          </a:ln>
        </p:spPr>
      </p:pic>
      <p:pic>
        <p:nvPicPr>
          <p:cNvPr id="10" name="Picture 9">
            <a:extLst>
              <a:ext uri="{FF2B5EF4-FFF2-40B4-BE49-F238E27FC236}">
                <a16:creationId xmlns:a16="http://schemas.microsoft.com/office/drawing/2014/main" id="{AAC95CBE-1795-32AD-611E-5DA8CF4C43F1}"/>
              </a:ext>
            </a:extLst>
          </p:cNvPr>
          <p:cNvPicPr>
            <a:picLocks noChangeAspect="1"/>
          </p:cNvPicPr>
          <p:nvPr/>
        </p:nvPicPr>
        <p:blipFill>
          <a:blip r:embed="rId3"/>
          <a:stretch>
            <a:fillRect/>
          </a:stretch>
        </p:blipFill>
        <p:spPr>
          <a:xfrm>
            <a:off x="8001758" y="3616836"/>
            <a:ext cx="4094604" cy="2243131"/>
          </a:xfrm>
          <a:prstGeom prst="rect">
            <a:avLst/>
          </a:prstGeom>
          <a:ln>
            <a:solidFill>
              <a:schemeClr val="accent1"/>
            </a:solidFill>
          </a:ln>
        </p:spPr>
      </p:pic>
    </p:spTree>
    <p:extLst>
      <p:ext uri="{BB962C8B-B14F-4D97-AF65-F5344CB8AC3E}">
        <p14:creationId xmlns:p14="http://schemas.microsoft.com/office/powerpoint/2010/main" val="104972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F95EB-311F-EDBE-CC59-CD6FFCBAFD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53A45D-FD83-A6DC-C433-9F793ADC53F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54</a:t>
            </a:fld>
            <a:endParaRPr lang="en-AU"/>
          </a:p>
        </p:txBody>
      </p:sp>
      <p:sp>
        <p:nvSpPr>
          <p:cNvPr id="5" name="Title 1">
            <a:extLst>
              <a:ext uri="{FF2B5EF4-FFF2-40B4-BE49-F238E27FC236}">
                <a16:creationId xmlns:a16="http://schemas.microsoft.com/office/drawing/2014/main" id="{D11A60BC-A9C7-1A57-36ED-5839A1712280}"/>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XAMPP Fix Guide – MySQL Error Solution (Simple Steps)</a:t>
            </a:r>
            <a:endParaRPr lang="en-US" altLang="en-US" sz="4400" b="0" dirty="0">
              <a:solidFill>
                <a:schemeClr val="tx1"/>
              </a:solidFill>
            </a:endParaRPr>
          </a:p>
        </p:txBody>
      </p:sp>
      <p:sp>
        <p:nvSpPr>
          <p:cNvPr id="9" name="Rectangle 2">
            <a:extLst>
              <a:ext uri="{FF2B5EF4-FFF2-40B4-BE49-F238E27FC236}">
                <a16:creationId xmlns:a16="http://schemas.microsoft.com/office/drawing/2014/main" id="{EC599A1B-9982-EF86-ECC2-E4BE8A254E50}"/>
              </a:ext>
            </a:extLst>
          </p:cNvPr>
          <p:cNvSpPr>
            <a:spLocks noChangeArrowheads="1"/>
          </p:cNvSpPr>
          <p:nvPr/>
        </p:nvSpPr>
        <p:spPr bwMode="auto">
          <a:xfrm>
            <a:off x="81776" y="2899029"/>
            <a:ext cx="5741018"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rtl="0" eaLnBrk="0" fontAlgn="base" hangingPunct="0">
              <a:lnSpc>
                <a:spcPct val="150000"/>
              </a:lnSpc>
              <a:spcBef>
                <a:spcPct val="0"/>
              </a:spcBef>
              <a:spcAft>
                <a:spcPct val="0"/>
              </a:spcAft>
            </a:pPr>
            <a:r>
              <a:rPr lang="en-US" altLang="en-US" sz="2800" b="1" dirty="0">
                <a:solidFill>
                  <a:schemeClr val="tx1"/>
                </a:solidFill>
              </a:rPr>
              <a:t>Delete Aria Log Files</a:t>
            </a:r>
          </a:p>
          <a:p>
            <a:pPr algn="l" rtl="0" eaLnBrk="0" fontAlgn="base" hangingPunct="0">
              <a:lnSpc>
                <a:spcPct val="150000"/>
              </a:lnSpc>
              <a:spcBef>
                <a:spcPct val="0"/>
              </a:spcBef>
              <a:spcAft>
                <a:spcPct val="0"/>
              </a:spcAft>
            </a:pPr>
            <a:r>
              <a:rPr lang="en-US" altLang="en-US" sz="2800" dirty="0">
                <a:solidFill>
                  <a:schemeClr val="tx1"/>
                </a:solidFill>
              </a:rPr>
              <a:t>Still in the same folder (C:\</a:t>
            </a:r>
            <a:r>
              <a:rPr lang="en-US" altLang="en-US" sz="2800" dirty="0" err="1">
                <a:solidFill>
                  <a:schemeClr val="tx1"/>
                </a:solidFill>
              </a:rPr>
              <a:t>xampp</a:t>
            </a:r>
            <a:r>
              <a:rPr lang="en-US" altLang="en-US" sz="2800" dirty="0">
                <a:solidFill>
                  <a:schemeClr val="tx1"/>
                </a:solidFill>
              </a:rPr>
              <a:t>\</a:t>
            </a:r>
            <a:r>
              <a:rPr lang="en-US" altLang="en-US" sz="2800" dirty="0" err="1">
                <a:solidFill>
                  <a:schemeClr val="tx1"/>
                </a:solidFill>
              </a:rPr>
              <a:t>mysql</a:t>
            </a:r>
            <a:r>
              <a:rPr lang="en-US" altLang="en-US" sz="2800" dirty="0">
                <a:solidFill>
                  <a:schemeClr val="tx1"/>
                </a:solidFill>
              </a:rPr>
              <a:t>\data), run:</a:t>
            </a:r>
          </a:p>
        </p:txBody>
      </p:sp>
      <p:sp>
        <p:nvSpPr>
          <p:cNvPr id="7" name="TextBox 6">
            <a:extLst>
              <a:ext uri="{FF2B5EF4-FFF2-40B4-BE49-F238E27FC236}">
                <a16:creationId xmlns:a16="http://schemas.microsoft.com/office/drawing/2014/main" id="{A541A347-698C-BB11-FE38-B62F2B6561E2}"/>
              </a:ext>
            </a:extLst>
          </p:cNvPr>
          <p:cNvSpPr txBox="1"/>
          <p:nvPr/>
        </p:nvSpPr>
        <p:spPr>
          <a:xfrm>
            <a:off x="0" y="4943392"/>
            <a:ext cx="6122018" cy="671851"/>
          </a:xfrm>
          <a:prstGeom prst="rect">
            <a:avLst/>
          </a:prstGeom>
          <a:noFill/>
        </p:spPr>
        <p:txBody>
          <a:bodyPr wrap="square">
            <a:spAutoFit/>
          </a:bodyPr>
          <a:lstStyle/>
          <a:p>
            <a:pPr>
              <a:lnSpc>
                <a:spcPct val="150000"/>
              </a:lnSpc>
            </a:pPr>
            <a:r>
              <a:rPr lang="en-AU" sz="2800" dirty="0">
                <a:highlight>
                  <a:srgbClr val="FFFF00"/>
                </a:highlight>
              </a:rPr>
              <a:t>del aria_log.*</a:t>
            </a:r>
          </a:p>
        </p:txBody>
      </p:sp>
      <p:pic>
        <p:nvPicPr>
          <p:cNvPr id="10" name="Picture 9">
            <a:extLst>
              <a:ext uri="{FF2B5EF4-FFF2-40B4-BE49-F238E27FC236}">
                <a16:creationId xmlns:a16="http://schemas.microsoft.com/office/drawing/2014/main" id="{FC211693-8B75-1D0F-7FE8-AE14D973D310}"/>
              </a:ext>
            </a:extLst>
          </p:cNvPr>
          <p:cNvPicPr>
            <a:picLocks noChangeAspect="1"/>
          </p:cNvPicPr>
          <p:nvPr/>
        </p:nvPicPr>
        <p:blipFill>
          <a:blip r:embed="rId2"/>
          <a:srcRect l="1647" t="52358" r="75609" b="35935"/>
          <a:stretch/>
        </p:blipFill>
        <p:spPr>
          <a:xfrm>
            <a:off x="2531328" y="5661047"/>
            <a:ext cx="9660673" cy="2797154"/>
          </a:xfrm>
          <a:prstGeom prst="rect">
            <a:avLst/>
          </a:prstGeom>
        </p:spPr>
      </p:pic>
    </p:spTree>
    <p:extLst>
      <p:ext uri="{BB962C8B-B14F-4D97-AF65-F5344CB8AC3E}">
        <p14:creationId xmlns:p14="http://schemas.microsoft.com/office/powerpoint/2010/main" val="42453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99B75-3AB4-8829-125D-415827C606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8965E4-BE44-4E7D-B375-C4020FD187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55</a:t>
            </a:fld>
            <a:endParaRPr lang="en-AU"/>
          </a:p>
        </p:txBody>
      </p:sp>
      <p:sp>
        <p:nvSpPr>
          <p:cNvPr id="5" name="Title 1">
            <a:extLst>
              <a:ext uri="{FF2B5EF4-FFF2-40B4-BE49-F238E27FC236}">
                <a16:creationId xmlns:a16="http://schemas.microsoft.com/office/drawing/2014/main" id="{772D23CA-7C1E-A9E8-E241-976ABD2E3C8C}"/>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XAMPP Fix Guide – MySQL Error Solution (Simple Steps)</a:t>
            </a:r>
            <a:endParaRPr lang="en-US" altLang="en-US" sz="4400" b="0" dirty="0">
              <a:solidFill>
                <a:schemeClr val="tx1"/>
              </a:solidFill>
            </a:endParaRPr>
          </a:p>
        </p:txBody>
      </p:sp>
      <p:sp>
        <p:nvSpPr>
          <p:cNvPr id="9" name="Rectangle 2">
            <a:extLst>
              <a:ext uri="{FF2B5EF4-FFF2-40B4-BE49-F238E27FC236}">
                <a16:creationId xmlns:a16="http://schemas.microsoft.com/office/drawing/2014/main" id="{76AFA923-FF8A-C995-9905-19713133DADB}"/>
              </a:ext>
            </a:extLst>
          </p:cNvPr>
          <p:cNvSpPr>
            <a:spLocks noChangeArrowheads="1"/>
          </p:cNvSpPr>
          <p:nvPr/>
        </p:nvSpPr>
        <p:spPr bwMode="auto">
          <a:xfrm>
            <a:off x="0" y="2808853"/>
            <a:ext cx="5966460" cy="5829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b="1" dirty="0">
                <a:solidFill>
                  <a:schemeClr val="tx1"/>
                </a:solidFill>
              </a:rPr>
              <a:t>Close XAMPP completely</a:t>
            </a:r>
            <a:r>
              <a:rPr lang="en-US" altLang="en-US" sz="2800" dirty="0">
                <a:solidFill>
                  <a:schemeClr val="tx1"/>
                </a:solidFill>
              </a:rPr>
              <a:t> if it's already running.</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Right-click the </a:t>
            </a:r>
            <a:r>
              <a:rPr lang="en-US" altLang="en-US" sz="2800" b="1" dirty="0">
                <a:solidFill>
                  <a:schemeClr val="tx1"/>
                </a:solidFill>
              </a:rPr>
              <a:t>XAMPP Control Panel</a:t>
            </a:r>
            <a:r>
              <a:rPr lang="en-US" altLang="en-US" sz="2800" dirty="0">
                <a:solidFill>
                  <a:schemeClr val="tx1"/>
                </a:solidFill>
              </a:rPr>
              <a:t> icon.</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Click </a:t>
            </a:r>
            <a:r>
              <a:rPr lang="en-US" altLang="en-US" sz="2800" b="1" dirty="0">
                <a:solidFill>
                  <a:schemeClr val="tx1"/>
                </a:solidFill>
              </a:rPr>
              <a:t>"Run as administrator"</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Once it opens, click </a:t>
            </a:r>
            <a:r>
              <a:rPr lang="en-US" altLang="en-US" sz="2800" b="1" dirty="0">
                <a:solidFill>
                  <a:schemeClr val="tx1"/>
                </a:solidFill>
              </a:rPr>
              <a:t>Start</a:t>
            </a:r>
            <a:r>
              <a:rPr lang="en-US" altLang="en-US" sz="2800" dirty="0">
                <a:solidFill>
                  <a:schemeClr val="tx1"/>
                </a:solidFill>
              </a:rPr>
              <a:t> next to </a:t>
            </a:r>
            <a:r>
              <a:rPr lang="en-US" altLang="en-US" sz="2800" b="1" dirty="0">
                <a:solidFill>
                  <a:schemeClr val="tx1"/>
                </a:solidFill>
              </a:rPr>
              <a:t>MySQL</a:t>
            </a:r>
            <a:r>
              <a:rPr lang="en-US" altLang="en-US" sz="2800" dirty="0">
                <a:solidFill>
                  <a:schemeClr val="tx1"/>
                </a:solidFill>
              </a:rPr>
              <a:t>.</a:t>
            </a:r>
          </a:p>
          <a:p>
            <a:pPr algn="l" rtl="0" eaLnBrk="0" fontAlgn="base" hangingPunct="0">
              <a:lnSpc>
                <a:spcPct val="150000"/>
              </a:lnSpc>
              <a:spcBef>
                <a:spcPct val="0"/>
              </a:spcBef>
              <a:spcAft>
                <a:spcPct val="0"/>
              </a:spcAft>
            </a:pPr>
            <a:r>
              <a:rPr lang="en-US" altLang="en-US" sz="2800" dirty="0">
                <a:solidFill>
                  <a:schemeClr val="tx1"/>
                </a:solidFill>
              </a:rPr>
              <a:t>Modules MySQL and Apache are </a:t>
            </a:r>
            <a:r>
              <a:rPr lang="en-US" altLang="en-US" sz="2800" dirty="0">
                <a:solidFill>
                  <a:schemeClr val="tx1"/>
                </a:solidFill>
                <a:highlight>
                  <a:srgbClr val="00FF00"/>
                </a:highlight>
              </a:rPr>
              <a:t>green</a:t>
            </a:r>
            <a:r>
              <a:rPr lang="en-US" altLang="en-US" sz="2800" dirty="0">
                <a:solidFill>
                  <a:schemeClr val="tx1"/>
                </a:solidFill>
              </a:rPr>
              <a:t>!</a:t>
            </a:r>
          </a:p>
        </p:txBody>
      </p:sp>
      <p:pic>
        <p:nvPicPr>
          <p:cNvPr id="3" name="Picture 2">
            <a:extLst>
              <a:ext uri="{FF2B5EF4-FFF2-40B4-BE49-F238E27FC236}">
                <a16:creationId xmlns:a16="http://schemas.microsoft.com/office/drawing/2014/main" id="{2D661D79-C304-1A20-DB54-214D7B463F89}"/>
              </a:ext>
            </a:extLst>
          </p:cNvPr>
          <p:cNvPicPr>
            <a:picLocks noChangeAspect="1"/>
          </p:cNvPicPr>
          <p:nvPr/>
        </p:nvPicPr>
        <p:blipFill>
          <a:blip r:embed="rId2"/>
          <a:srcRect l="5063" t="2890" r="54436" b="47501"/>
          <a:stretch/>
        </p:blipFill>
        <p:spPr>
          <a:xfrm>
            <a:off x="5966460" y="3578820"/>
            <a:ext cx="6225540" cy="4289544"/>
          </a:xfrm>
          <a:prstGeom prst="rect">
            <a:avLst/>
          </a:prstGeom>
        </p:spPr>
      </p:pic>
    </p:spTree>
    <p:extLst>
      <p:ext uri="{BB962C8B-B14F-4D97-AF65-F5344CB8AC3E}">
        <p14:creationId xmlns:p14="http://schemas.microsoft.com/office/powerpoint/2010/main" val="4290867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75A45-6372-92D4-64B2-263A956546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974102-E1FD-C951-991F-8E23FDEC6EB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56</a:t>
            </a:fld>
            <a:endParaRPr lang="en-AU"/>
          </a:p>
        </p:txBody>
      </p:sp>
      <p:sp>
        <p:nvSpPr>
          <p:cNvPr id="5" name="Title 1">
            <a:extLst>
              <a:ext uri="{FF2B5EF4-FFF2-40B4-BE49-F238E27FC236}">
                <a16:creationId xmlns:a16="http://schemas.microsoft.com/office/drawing/2014/main" id="{6A64C23D-C07F-4738-ACCB-34154CF28AE3}"/>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Run </a:t>
            </a:r>
            <a:r>
              <a:rPr lang="en-US" altLang="en-US" sz="4400" dirty="0" err="1">
                <a:solidFill>
                  <a:schemeClr val="tx1"/>
                </a:solidFill>
              </a:rPr>
              <a:t>Hello_Example.php</a:t>
            </a:r>
            <a:r>
              <a:rPr lang="en-US" altLang="en-US" sz="4400" dirty="0">
                <a:solidFill>
                  <a:schemeClr val="tx1"/>
                </a:solidFill>
              </a:rPr>
              <a:t> on Local Host</a:t>
            </a:r>
            <a:endParaRPr lang="en-US" altLang="en-US" sz="4400" b="0" dirty="0">
              <a:solidFill>
                <a:schemeClr val="tx1"/>
              </a:solidFill>
            </a:endParaRPr>
          </a:p>
        </p:txBody>
      </p:sp>
      <p:pic>
        <p:nvPicPr>
          <p:cNvPr id="6" name="Picture 5">
            <a:extLst>
              <a:ext uri="{FF2B5EF4-FFF2-40B4-BE49-F238E27FC236}">
                <a16:creationId xmlns:a16="http://schemas.microsoft.com/office/drawing/2014/main" id="{CE99106D-1A2C-E96A-A28C-3B0A69ADB940}"/>
              </a:ext>
            </a:extLst>
          </p:cNvPr>
          <p:cNvPicPr>
            <a:picLocks noChangeAspect="1"/>
          </p:cNvPicPr>
          <p:nvPr/>
        </p:nvPicPr>
        <p:blipFill>
          <a:blip r:embed="rId2"/>
          <a:srcRect r="34350" b="76970"/>
          <a:stretch/>
        </p:blipFill>
        <p:spPr>
          <a:xfrm>
            <a:off x="-2" y="3260319"/>
            <a:ext cx="12192000" cy="2405839"/>
          </a:xfrm>
          <a:prstGeom prst="rect">
            <a:avLst/>
          </a:prstGeom>
          <a:ln w="28575">
            <a:solidFill>
              <a:srgbClr val="FF0000"/>
            </a:solidFill>
          </a:ln>
        </p:spPr>
      </p:pic>
      <p:pic>
        <p:nvPicPr>
          <p:cNvPr id="8" name="Picture 7">
            <a:extLst>
              <a:ext uri="{FF2B5EF4-FFF2-40B4-BE49-F238E27FC236}">
                <a16:creationId xmlns:a16="http://schemas.microsoft.com/office/drawing/2014/main" id="{989F810B-AFFA-50DD-B702-80043FE5147D}"/>
              </a:ext>
            </a:extLst>
          </p:cNvPr>
          <p:cNvPicPr>
            <a:picLocks noChangeAspect="1"/>
          </p:cNvPicPr>
          <p:nvPr/>
        </p:nvPicPr>
        <p:blipFill>
          <a:blip r:embed="rId3"/>
          <a:srcRect r="38344" b="71775"/>
          <a:stretch/>
        </p:blipFill>
        <p:spPr>
          <a:xfrm>
            <a:off x="2337460" y="6492835"/>
            <a:ext cx="7517081" cy="1935677"/>
          </a:xfrm>
          <a:prstGeom prst="rect">
            <a:avLst/>
          </a:prstGeom>
          <a:ln w="28575">
            <a:solidFill>
              <a:srgbClr val="FF0000"/>
            </a:solidFill>
          </a:ln>
        </p:spPr>
      </p:pic>
      <p:sp>
        <p:nvSpPr>
          <p:cNvPr id="10" name="Arrow: Down 9">
            <a:extLst>
              <a:ext uri="{FF2B5EF4-FFF2-40B4-BE49-F238E27FC236}">
                <a16:creationId xmlns:a16="http://schemas.microsoft.com/office/drawing/2014/main" id="{521A3DFA-0E30-F481-6946-04BA380C2D60}"/>
              </a:ext>
            </a:extLst>
          </p:cNvPr>
          <p:cNvSpPr/>
          <p:nvPr/>
        </p:nvSpPr>
        <p:spPr>
          <a:xfrm>
            <a:off x="5917431" y="5803936"/>
            <a:ext cx="357135" cy="551118"/>
          </a:xfrm>
          <a:prstGeom prst="downArrow">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70779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94288-C22B-33D7-9A78-6C5E324666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85143-0DB4-535D-9857-8404C370455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57</a:t>
            </a:fld>
            <a:endParaRPr lang="en-AU"/>
          </a:p>
        </p:txBody>
      </p:sp>
      <p:sp>
        <p:nvSpPr>
          <p:cNvPr id="5" name="Title 1">
            <a:extLst>
              <a:ext uri="{FF2B5EF4-FFF2-40B4-BE49-F238E27FC236}">
                <a16:creationId xmlns:a16="http://schemas.microsoft.com/office/drawing/2014/main" id="{F06EAB88-57D0-93AD-775E-7CA8E6EC03C8}"/>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3" name="TextBox 2">
            <a:extLst>
              <a:ext uri="{FF2B5EF4-FFF2-40B4-BE49-F238E27FC236}">
                <a16:creationId xmlns:a16="http://schemas.microsoft.com/office/drawing/2014/main" id="{CD8743CE-84DE-C05A-B72B-AF5692159B89}"/>
              </a:ext>
            </a:extLst>
          </p:cNvPr>
          <p:cNvSpPr txBox="1"/>
          <p:nvPr/>
        </p:nvSpPr>
        <p:spPr>
          <a:xfrm>
            <a:off x="0" y="2916046"/>
            <a:ext cx="12199434" cy="1318181"/>
          </a:xfrm>
          <a:prstGeom prst="rect">
            <a:avLst/>
          </a:prstGeom>
          <a:noFill/>
        </p:spPr>
        <p:txBody>
          <a:bodyPr wrap="square">
            <a:spAutoFit/>
          </a:bodyPr>
          <a:lstStyle/>
          <a:p>
            <a:pPr>
              <a:lnSpc>
                <a:spcPct val="150000"/>
              </a:lnSpc>
            </a:pPr>
            <a:r>
              <a:rPr lang="en-US" sz="2800" dirty="0"/>
              <a:t>How can I create a complete HTML form and use PHP to securely store the submitted data in a MySQL database?</a:t>
            </a:r>
            <a:endParaRPr lang="en-AU" sz="2800" dirty="0"/>
          </a:p>
        </p:txBody>
      </p:sp>
    </p:spTree>
    <p:extLst>
      <p:ext uri="{BB962C8B-B14F-4D97-AF65-F5344CB8AC3E}">
        <p14:creationId xmlns:p14="http://schemas.microsoft.com/office/powerpoint/2010/main" val="377011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0DD32-0FA5-3971-6F6F-2B22FE998B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67748D-0225-C127-775F-1DE226A30E2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58</a:t>
            </a:fld>
            <a:endParaRPr lang="en-AU"/>
          </a:p>
        </p:txBody>
      </p:sp>
      <p:sp>
        <p:nvSpPr>
          <p:cNvPr id="5" name="Title 1">
            <a:extLst>
              <a:ext uri="{FF2B5EF4-FFF2-40B4-BE49-F238E27FC236}">
                <a16:creationId xmlns:a16="http://schemas.microsoft.com/office/drawing/2014/main" id="{8E4232B0-4838-1CF6-0999-B3EBFF683002}"/>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3" name="TextBox 2">
            <a:extLst>
              <a:ext uri="{FF2B5EF4-FFF2-40B4-BE49-F238E27FC236}">
                <a16:creationId xmlns:a16="http://schemas.microsoft.com/office/drawing/2014/main" id="{4395DADB-68A1-400D-8E2E-EB9CC749956D}"/>
              </a:ext>
            </a:extLst>
          </p:cNvPr>
          <p:cNvSpPr txBox="1"/>
          <p:nvPr/>
        </p:nvSpPr>
        <p:spPr>
          <a:xfrm>
            <a:off x="0" y="2916045"/>
            <a:ext cx="5140424" cy="2677656"/>
          </a:xfrm>
          <a:prstGeom prst="rect">
            <a:avLst/>
          </a:prstGeom>
          <a:noFill/>
        </p:spPr>
        <p:txBody>
          <a:bodyPr wrap="square">
            <a:spAutoFit/>
          </a:bodyPr>
          <a:lstStyle/>
          <a:p>
            <a:r>
              <a:rPr lang="en-US" sz="2800" b="1" dirty="0"/>
              <a:t>Frontend (form_register.html):</a:t>
            </a:r>
          </a:p>
          <a:p>
            <a:pPr marL="457200" indent="-457200">
              <a:buFont typeface="Arial" panose="020B0604020202020204" pitchFamily="34" charset="0"/>
              <a:buChar char="•"/>
            </a:pPr>
            <a:r>
              <a:rPr lang="en-US" sz="2800" b="1" dirty="0"/>
              <a:t>Available on Moodle</a:t>
            </a:r>
          </a:p>
          <a:p>
            <a:pPr marL="457200" indent="-457200">
              <a:buFont typeface="Arial" panose="020B0604020202020204" pitchFamily="34" charset="0"/>
              <a:buChar char="•"/>
            </a:pPr>
            <a:r>
              <a:rPr lang="en-US" sz="2800" b="1" dirty="0"/>
              <a:t>Download from Moodle and Save it on </a:t>
            </a:r>
            <a:br>
              <a:rPr lang="en-US" sz="2800" b="1" dirty="0"/>
            </a:br>
            <a:r>
              <a:rPr lang="en-US" sz="2800" b="1" dirty="0"/>
              <a:t>C:\xampp\htdocs</a:t>
            </a:r>
            <a:endParaRPr lang="en-US" sz="2800" dirty="0"/>
          </a:p>
        </p:txBody>
      </p:sp>
      <p:pic>
        <p:nvPicPr>
          <p:cNvPr id="8" name="Picture 7">
            <a:extLst>
              <a:ext uri="{FF2B5EF4-FFF2-40B4-BE49-F238E27FC236}">
                <a16:creationId xmlns:a16="http://schemas.microsoft.com/office/drawing/2014/main" id="{ED5C6642-8101-2E53-70FE-7C3BD9BE4232}"/>
              </a:ext>
            </a:extLst>
          </p:cNvPr>
          <p:cNvPicPr>
            <a:picLocks noChangeAspect="1"/>
          </p:cNvPicPr>
          <p:nvPr/>
        </p:nvPicPr>
        <p:blipFill>
          <a:blip r:embed="rId2"/>
          <a:stretch>
            <a:fillRect/>
          </a:stretch>
        </p:blipFill>
        <p:spPr>
          <a:xfrm>
            <a:off x="5140424" y="2916046"/>
            <a:ext cx="7059010" cy="5534797"/>
          </a:xfrm>
          <a:prstGeom prst="rect">
            <a:avLst/>
          </a:prstGeom>
        </p:spPr>
      </p:pic>
      <p:sp>
        <p:nvSpPr>
          <p:cNvPr id="12" name="Arrow: Right 11">
            <a:extLst>
              <a:ext uri="{FF2B5EF4-FFF2-40B4-BE49-F238E27FC236}">
                <a16:creationId xmlns:a16="http://schemas.microsoft.com/office/drawing/2014/main" id="{8080E69D-FC69-90DA-108A-3B591B1AACA9}"/>
              </a:ext>
            </a:extLst>
          </p:cNvPr>
          <p:cNvSpPr/>
          <p:nvPr/>
        </p:nvSpPr>
        <p:spPr>
          <a:xfrm>
            <a:off x="5140424" y="6208064"/>
            <a:ext cx="670378" cy="314633"/>
          </a:xfrm>
          <a:prstGeom prst="rightArrow">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273BF2D8-626F-EFFE-1841-A50AED8D9263}"/>
              </a:ext>
            </a:extLst>
          </p:cNvPr>
          <p:cNvPicPr>
            <a:picLocks noChangeAspect="1"/>
          </p:cNvPicPr>
          <p:nvPr/>
        </p:nvPicPr>
        <p:blipFill>
          <a:blip r:embed="rId3"/>
          <a:stretch>
            <a:fillRect/>
          </a:stretch>
        </p:blipFill>
        <p:spPr>
          <a:xfrm>
            <a:off x="20100" y="4585727"/>
            <a:ext cx="4150457" cy="3928228"/>
          </a:xfrm>
          <a:prstGeom prst="rect">
            <a:avLst/>
          </a:prstGeom>
        </p:spPr>
      </p:pic>
      <p:sp>
        <p:nvSpPr>
          <p:cNvPr id="14" name="Rectangle: Rounded Corners 13">
            <a:extLst>
              <a:ext uri="{FF2B5EF4-FFF2-40B4-BE49-F238E27FC236}">
                <a16:creationId xmlns:a16="http://schemas.microsoft.com/office/drawing/2014/main" id="{B7BA2F69-5B79-2ABD-BD89-FCCDC86636FB}"/>
              </a:ext>
            </a:extLst>
          </p:cNvPr>
          <p:cNvSpPr/>
          <p:nvPr/>
        </p:nvSpPr>
        <p:spPr>
          <a:xfrm>
            <a:off x="1758168" y="7890408"/>
            <a:ext cx="2684207" cy="27530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07064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D9691-1ABC-0C7D-E7AD-6281AD68CB2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A3FA61-21F3-4572-916F-5ABED808191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59</a:t>
            </a:fld>
            <a:endParaRPr lang="en-AU"/>
          </a:p>
        </p:txBody>
      </p:sp>
      <p:sp>
        <p:nvSpPr>
          <p:cNvPr id="5" name="Title 1">
            <a:extLst>
              <a:ext uri="{FF2B5EF4-FFF2-40B4-BE49-F238E27FC236}">
                <a16:creationId xmlns:a16="http://schemas.microsoft.com/office/drawing/2014/main" id="{1F10B5EA-47CC-C3BB-9CEB-73A6E98C7E16}"/>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4D4D7647-797C-5726-8D55-0A2235E7638A}"/>
              </a:ext>
            </a:extLst>
          </p:cNvPr>
          <p:cNvSpPr txBox="1"/>
          <p:nvPr/>
        </p:nvSpPr>
        <p:spPr>
          <a:xfrm>
            <a:off x="-4916" y="3042772"/>
            <a:ext cx="8435238" cy="523220"/>
          </a:xfrm>
          <a:prstGeom prst="rect">
            <a:avLst/>
          </a:prstGeom>
          <a:noFill/>
        </p:spPr>
        <p:txBody>
          <a:bodyPr wrap="square">
            <a:spAutoFit/>
          </a:bodyPr>
          <a:lstStyle/>
          <a:p>
            <a:r>
              <a:rPr lang="en-AU" sz="2800" dirty="0"/>
              <a:t>&lt;form action="</a:t>
            </a:r>
            <a:r>
              <a:rPr lang="en-AU" sz="2800" dirty="0" err="1"/>
              <a:t>register.php</a:t>
            </a:r>
            <a:r>
              <a:rPr lang="en-AU" sz="2800" dirty="0"/>
              <a:t>" method="post"&gt;</a:t>
            </a:r>
          </a:p>
        </p:txBody>
      </p:sp>
      <p:sp>
        <p:nvSpPr>
          <p:cNvPr id="7" name="Rectangle 1">
            <a:extLst>
              <a:ext uri="{FF2B5EF4-FFF2-40B4-BE49-F238E27FC236}">
                <a16:creationId xmlns:a16="http://schemas.microsoft.com/office/drawing/2014/main" id="{8164D23F-FE35-582C-2009-06B2D22C60E4}"/>
              </a:ext>
            </a:extLst>
          </p:cNvPr>
          <p:cNvSpPr>
            <a:spLocks noChangeArrowheads="1"/>
          </p:cNvSpPr>
          <p:nvPr/>
        </p:nvSpPr>
        <p:spPr bwMode="auto">
          <a:xfrm>
            <a:off x="0" y="3590903"/>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This line </a:t>
            </a:r>
            <a:r>
              <a:rPr lang="en-US" altLang="en-US" sz="2800" b="1" dirty="0">
                <a:solidFill>
                  <a:schemeClr val="tx1"/>
                </a:solidFill>
              </a:rPr>
              <a:t>starts a form</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action="</a:t>
            </a:r>
            <a:r>
              <a:rPr lang="en-US" altLang="en-US" sz="2800" dirty="0" err="1">
                <a:solidFill>
                  <a:schemeClr val="tx1"/>
                </a:solidFill>
              </a:rPr>
              <a:t>register.php</a:t>
            </a:r>
            <a:r>
              <a:rPr lang="en-US" altLang="en-US" sz="2800" dirty="0">
                <a:solidFill>
                  <a:schemeClr val="tx1"/>
                </a:solidFill>
              </a:rPr>
              <a:t>" tells the browser where to </a:t>
            </a:r>
            <a:r>
              <a:rPr lang="en-US" altLang="en-US" sz="2800" b="1" dirty="0">
                <a:solidFill>
                  <a:schemeClr val="tx1"/>
                </a:solidFill>
              </a:rPr>
              <a:t>send the form data</a:t>
            </a:r>
            <a:r>
              <a:rPr lang="en-US" altLang="en-US" sz="2800" dirty="0">
                <a:solidFill>
                  <a:schemeClr val="tx1"/>
                </a:solidFill>
              </a:rPr>
              <a:t> when the user clicks Submit.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method="post" means the data will be sent securely in the </a:t>
            </a:r>
            <a:r>
              <a:rPr lang="en-US" altLang="en-US" sz="2800" b="1" dirty="0">
                <a:solidFill>
                  <a:schemeClr val="tx1"/>
                </a:solidFill>
              </a:rPr>
              <a:t>HTTP request body</a:t>
            </a:r>
            <a:r>
              <a:rPr lang="en-US" altLang="en-US" sz="2800" dirty="0">
                <a:solidFill>
                  <a:schemeClr val="tx1"/>
                </a:solidFill>
              </a:rPr>
              <a:t> (not visible in the URL).</a:t>
            </a:r>
          </a:p>
        </p:txBody>
      </p:sp>
    </p:spTree>
    <p:extLst>
      <p:ext uri="{BB962C8B-B14F-4D97-AF65-F5344CB8AC3E}">
        <p14:creationId xmlns:p14="http://schemas.microsoft.com/office/powerpoint/2010/main" val="562442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F2EC2-105A-C32E-68F9-9D53B9AF5644}"/>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C18D1109-16E0-B44D-59BF-DD91818DA55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B37AF81E-95CF-3CC5-1EC6-16E136B4BB93}"/>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C36FC04B-B2BF-B572-C1A8-49C52C9A8F9B}"/>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247176A-7892-3CC2-0767-29A9069E8798}"/>
              </a:ext>
            </a:extLst>
          </p:cNvPr>
          <p:cNvSpPr txBox="1"/>
          <p:nvPr/>
        </p:nvSpPr>
        <p:spPr>
          <a:xfrm>
            <a:off x="228600" y="2224306"/>
            <a:ext cx="11658599" cy="390350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latin typeface="+mj-lt"/>
              </a:rPr>
              <a:t>Use at least </a:t>
            </a:r>
            <a:r>
              <a:rPr lang="en-US" sz="2800" b="1" dirty="0">
                <a:latin typeface="+mj-lt"/>
              </a:rPr>
              <a:t>5–8 scholarly sources</a:t>
            </a:r>
            <a:r>
              <a:rPr lang="en-US" sz="2800" dirty="0">
                <a:latin typeface="+mj-lt"/>
              </a:rPr>
              <a:t> from the last </a:t>
            </a:r>
            <a:r>
              <a:rPr lang="en-US" sz="2800" b="1" dirty="0">
                <a:latin typeface="+mj-lt"/>
              </a:rPr>
              <a:t>5–7 years</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Focus on gaps or limitations in existing systems.</a:t>
            </a:r>
          </a:p>
          <a:p>
            <a:pPr marL="457200" indent="-457200">
              <a:lnSpc>
                <a:spcPct val="150000"/>
              </a:lnSpc>
              <a:buFont typeface="Arial" panose="020B0604020202020204" pitchFamily="34" charset="0"/>
              <a:buChar char="•"/>
            </a:pPr>
            <a:r>
              <a:rPr lang="en-US" sz="2800" dirty="0">
                <a:latin typeface="+mj-lt"/>
              </a:rPr>
              <a:t>Identify </a:t>
            </a:r>
            <a:r>
              <a:rPr lang="en-US" sz="2800" b="1" dirty="0">
                <a:latin typeface="+mj-lt"/>
              </a:rPr>
              <a:t>what's missing</a:t>
            </a:r>
            <a:r>
              <a:rPr lang="en-US" sz="2800" dirty="0">
                <a:latin typeface="+mj-lt"/>
              </a:rPr>
              <a:t> in current solutions (e.g., security flaws, poor UX, outdated tech).</a:t>
            </a:r>
          </a:p>
          <a:p>
            <a:pPr marL="457200" indent="-457200">
              <a:lnSpc>
                <a:spcPct val="150000"/>
              </a:lnSpc>
              <a:buFont typeface="Arial" panose="020B0604020202020204" pitchFamily="34" charset="0"/>
              <a:buChar char="•"/>
            </a:pPr>
            <a:r>
              <a:rPr lang="en-US" sz="2800" dirty="0">
                <a:latin typeface="+mj-lt"/>
              </a:rPr>
              <a:t>Use </a:t>
            </a:r>
            <a:r>
              <a:rPr lang="en-US" sz="2800" b="1" dirty="0">
                <a:latin typeface="+mj-lt"/>
              </a:rPr>
              <a:t>Google Scholar</a:t>
            </a:r>
            <a:r>
              <a:rPr lang="en-US" sz="2800" dirty="0">
                <a:latin typeface="+mj-lt"/>
              </a:rPr>
              <a:t>, </a:t>
            </a:r>
            <a:r>
              <a:rPr lang="en-US" sz="2800" b="1" dirty="0">
                <a:latin typeface="+mj-lt"/>
              </a:rPr>
              <a:t>ACM Digital Library</a:t>
            </a:r>
            <a:r>
              <a:rPr lang="en-US" sz="2800" dirty="0">
                <a:latin typeface="+mj-lt"/>
              </a:rPr>
              <a:t>, </a:t>
            </a:r>
            <a:r>
              <a:rPr lang="en-US" sz="2800" b="1" dirty="0">
                <a:latin typeface="+mj-lt"/>
              </a:rPr>
              <a:t>IEEE Xplore</a:t>
            </a:r>
            <a:r>
              <a:rPr lang="en-US" sz="2800" dirty="0">
                <a:latin typeface="+mj-lt"/>
              </a:rPr>
              <a:t>, and </a:t>
            </a:r>
            <a:r>
              <a:rPr lang="en-US" sz="2800" b="1" dirty="0">
                <a:latin typeface="+mj-lt"/>
              </a:rPr>
              <a:t>ProQuest</a:t>
            </a:r>
            <a:r>
              <a:rPr lang="en-US" sz="2800" dirty="0">
                <a:latin typeface="+mj-lt"/>
              </a:rPr>
              <a:t> via Holmes Library.</a:t>
            </a:r>
          </a:p>
        </p:txBody>
      </p:sp>
    </p:spTree>
    <p:extLst>
      <p:ext uri="{BB962C8B-B14F-4D97-AF65-F5344CB8AC3E}">
        <p14:creationId xmlns:p14="http://schemas.microsoft.com/office/powerpoint/2010/main" val="115001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5535E-B866-27E6-4522-2D45373CE30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FBE872-1A41-6CDC-72BF-CD4C5761FC8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60</a:t>
            </a:fld>
            <a:endParaRPr lang="en-AU"/>
          </a:p>
        </p:txBody>
      </p:sp>
      <p:sp>
        <p:nvSpPr>
          <p:cNvPr id="5" name="Title 1">
            <a:extLst>
              <a:ext uri="{FF2B5EF4-FFF2-40B4-BE49-F238E27FC236}">
                <a16:creationId xmlns:a16="http://schemas.microsoft.com/office/drawing/2014/main" id="{63B71FC2-C6C8-DDDE-B86E-6B9EABD3F3BF}"/>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2AD1A931-7BC9-51AA-64D1-9F69FB58C960}"/>
              </a:ext>
            </a:extLst>
          </p:cNvPr>
          <p:cNvSpPr txBox="1"/>
          <p:nvPr/>
        </p:nvSpPr>
        <p:spPr>
          <a:xfrm>
            <a:off x="-4916" y="3042772"/>
            <a:ext cx="8435238" cy="523220"/>
          </a:xfrm>
          <a:prstGeom prst="rect">
            <a:avLst/>
          </a:prstGeom>
          <a:noFill/>
        </p:spPr>
        <p:txBody>
          <a:bodyPr wrap="square">
            <a:spAutoFit/>
          </a:bodyPr>
          <a:lstStyle/>
          <a:p>
            <a:r>
              <a:rPr lang="en-US" sz="2800" dirty="0"/>
              <a:t> Name: &lt;input type="text" name="name"&gt;&lt;</a:t>
            </a:r>
            <a:r>
              <a:rPr lang="en-US" sz="2800" dirty="0" err="1"/>
              <a:t>br</a:t>
            </a:r>
            <a:r>
              <a:rPr lang="en-US" sz="2800" dirty="0"/>
              <a:t>&gt;</a:t>
            </a:r>
            <a:endParaRPr lang="en-AU" sz="2800" dirty="0"/>
          </a:p>
        </p:txBody>
      </p:sp>
      <p:sp>
        <p:nvSpPr>
          <p:cNvPr id="7" name="Rectangle 1">
            <a:extLst>
              <a:ext uri="{FF2B5EF4-FFF2-40B4-BE49-F238E27FC236}">
                <a16:creationId xmlns:a16="http://schemas.microsoft.com/office/drawing/2014/main" id="{4F0229DF-0E19-B010-9B87-EDD7AEAFCFC4}"/>
              </a:ext>
            </a:extLst>
          </p:cNvPr>
          <p:cNvSpPr>
            <a:spLocks noChangeArrowheads="1"/>
          </p:cNvSpPr>
          <p:nvPr/>
        </p:nvSpPr>
        <p:spPr bwMode="auto">
          <a:xfrm>
            <a:off x="-4916" y="3789585"/>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Creates a </a:t>
            </a:r>
            <a:r>
              <a:rPr lang="en-US" altLang="en-US" sz="2800" b="1" dirty="0">
                <a:solidFill>
                  <a:schemeClr val="tx1"/>
                </a:solidFill>
              </a:rPr>
              <a:t>text box</a:t>
            </a:r>
            <a:r>
              <a:rPr lang="en-US" altLang="en-US" sz="2800" dirty="0">
                <a:solidFill>
                  <a:schemeClr val="tx1"/>
                </a:solidFill>
              </a:rPr>
              <a:t> where the user types their </a:t>
            </a:r>
            <a:r>
              <a:rPr lang="en-US" altLang="en-US" sz="2800" b="1" dirty="0">
                <a:solidFill>
                  <a:schemeClr val="tx1"/>
                </a:solidFill>
              </a:rPr>
              <a:t>name</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The name="name" attribute is the </a:t>
            </a:r>
            <a:r>
              <a:rPr lang="en-US" altLang="en-US" sz="2800" b="1" dirty="0">
                <a:solidFill>
                  <a:schemeClr val="tx1"/>
                </a:solidFill>
              </a:rPr>
              <a:t>key</a:t>
            </a:r>
            <a:r>
              <a:rPr lang="en-US" altLang="en-US" sz="2800" dirty="0">
                <a:solidFill>
                  <a:schemeClr val="tx1"/>
                </a:solidFill>
              </a:rPr>
              <a:t> used in PHP to access the value: $_POST['name'].</a:t>
            </a:r>
          </a:p>
        </p:txBody>
      </p:sp>
    </p:spTree>
    <p:extLst>
      <p:ext uri="{BB962C8B-B14F-4D97-AF65-F5344CB8AC3E}">
        <p14:creationId xmlns:p14="http://schemas.microsoft.com/office/powerpoint/2010/main" val="2220316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7151A-BE5B-49FD-36BB-B9429E24141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ED1BC6-6BA9-568A-5C97-17334539E9F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61</a:t>
            </a:fld>
            <a:endParaRPr lang="en-AU"/>
          </a:p>
        </p:txBody>
      </p:sp>
      <p:sp>
        <p:nvSpPr>
          <p:cNvPr id="5" name="Title 1">
            <a:extLst>
              <a:ext uri="{FF2B5EF4-FFF2-40B4-BE49-F238E27FC236}">
                <a16:creationId xmlns:a16="http://schemas.microsoft.com/office/drawing/2014/main" id="{C0412DC9-F4DA-283F-CE91-2C29EE6DD982}"/>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44CFB62E-BF9F-78EF-CF34-274E9718729E}"/>
              </a:ext>
            </a:extLst>
          </p:cNvPr>
          <p:cNvSpPr txBox="1"/>
          <p:nvPr/>
        </p:nvSpPr>
        <p:spPr>
          <a:xfrm>
            <a:off x="-4916" y="3042773"/>
            <a:ext cx="8435238" cy="954107"/>
          </a:xfrm>
          <a:prstGeom prst="rect">
            <a:avLst/>
          </a:prstGeom>
          <a:noFill/>
        </p:spPr>
        <p:txBody>
          <a:bodyPr wrap="square">
            <a:spAutoFit/>
          </a:bodyPr>
          <a:lstStyle/>
          <a:p>
            <a:r>
              <a:rPr lang="en-US" sz="2800" dirty="0"/>
              <a:t> Student ID: &lt;input type="text" name="</a:t>
            </a:r>
            <a:r>
              <a:rPr lang="en-US" sz="2800" dirty="0" err="1"/>
              <a:t>student_id</a:t>
            </a:r>
            <a:r>
              <a:rPr lang="en-US" sz="2800" dirty="0"/>
              <a:t>"&gt;&lt;</a:t>
            </a:r>
            <a:r>
              <a:rPr lang="en-US" sz="2800" dirty="0" err="1"/>
              <a:t>br</a:t>
            </a:r>
            <a:r>
              <a:rPr lang="en-US" sz="2800" dirty="0"/>
              <a:t>&gt;</a:t>
            </a:r>
            <a:endParaRPr lang="en-AU" sz="2800" dirty="0"/>
          </a:p>
        </p:txBody>
      </p:sp>
      <p:sp>
        <p:nvSpPr>
          <p:cNvPr id="7" name="Rectangle 1">
            <a:extLst>
              <a:ext uri="{FF2B5EF4-FFF2-40B4-BE49-F238E27FC236}">
                <a16:creationId xmlns:a16="http://schemas.microsoft.com/office/drawing/2014/main" id="{1D3EEAC2-A77E-76C6-0D08-7A71E580B627}"/>
              </a:ext>
            </a:extLst>
          </p:cNvPr>
          <p:cNvSpPr>
            <a:spLocks noChangeArrowheads="1"/>
          </p:cNvSpPr>
          <p:nvPr/>
        </p:nvSpPr>
        <p:spPr bwMode="auto">
          <a:xfrm>
            <a:off x="-4916" y="4112751"/>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Text input for the student's ID.</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This value is retrieved in PHP using $_POST['</a:t>
            </a:r>
            <a:r>
              <a:rPr lang="en-US" altLang="en-US" sz="2800" dirty="0" err="1">
                <a:solidFill>
                  <a:schemeClr val="tx1"/>
                </a:solidFill>
              </a:rPr>
              <a:t>student_id</a:t>
            </a:r>
            <a:r>
              <a:rPr lang="en-US" altLang="en-US" sz="2800" dirty="0">
                <a:solidFill>
                  <a:schemeClr val="tx1"/>
                </a:solidFill>
              </a:rPr>
              <a:t>'].</a:t>
            </a:r>
          </a:p>
        </p:txBody>
      </p:sp>
    </p:spTree>
    <p:extLst>
      <p:ext uri="{BB962C8B-B14F-4D97-AF65-F5344CB8AC3E}">
        <p14:creationId xmlns:p14="http://schemas.microsoft.com/office/powerpoint/2010/main" val="1118326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701D3-0FBD-A67C-9500-AD725A2EA5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F4D386-E18A-03EF-FB8E-3013374C002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62</a:t>
            </a:fld>
            <a:endParaRPr lang="en-AU"/>
          </a:p>
        </p:txBody>
      </p:sp>
      <p:sp>
        <p:nvSpPr>
          <p:cNvPr id="5" name="Title 1">
            <a:extLst>
              <a:ext uri="{FF2B5EF4-FFF2-40B4-BE49-F238E27FC236}">
                <a16:creationId xmlns:a16="http://schemas.microsoft.com/office/drawing/2014/main" id="{0BD5CFCF-93CC-9D40-7C4C-790194970EB6}"/>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D1D746F8-00C3-0B5D-0721-EBD179276D9E}"/>
              </a:ext>
            </a:extLst>
          </p:cNvPr>
          <p:cNvSpPr txBox="1"/>
          <p:nvPr/>
        </p:nvSpPr>
        <p:spPr>
          <a:xfrm>
            <a:off x="-4916" y="3042772"/>
            <a:ext cx="8435238" cy="523220"/>
          </a:xfrm>
          <a:prstGeom prst="rect">
            <a:avLst/>
          </a:prstGeom>
          <a:noFill/>
        </p:spPr>
        <p:txBody>
          <a:bodyPr wrap="square">
            <a:spAutoFit/>
          </a:bodyPr>
          <a:lstStyle/>
          <a:p>
            <a:r>
              <a:rPr lang="en-US" sz="2800" dirty="0"/>
              <a:t> Email: &lt;input type="email" name="email"&gt;&lt;</a:t>
            </a:r>
            <a:r>
              <a:rPr lang="en-US" sz="2800" dirty="0" err="1"/>
              <a:t>br</a:t>
            </a:r>
            <a:r>
              <a:rPr lang="en-US" sz="2800" dirty="0"/>
              <a:t>&gt;</a:t>
            </a:r>
            <a:endParaRPr lang="en-AU" sz="2800" dirty="0"/>
          </a:p>
        </p:txBody>
      </p:sp>
      <p:sp>
        <p:nvSpPr>
          <p:cNvPr id="7" name="Rectangle 1">
            <a:extLst>
              <a:ext uri="{FF2B5EF4-FFF2-40B4-BE49-F238E27FC236}">
                <a16:creationId xmlns:a16="http://schemas.microsoft.com/office/drawing/2014/main" id="{E097D9CA-139E-5255-9122-05C194430F0F}"/>
              </a:ext>
            </a:extLst>
          </p:cNvPr>
          <p:cNvSpPr>
            <a:spLocks noChangeArrowheads="1"/>
          </p:cNvSpPr>
          <p:nvPr/>
        </p:nvSpPr>
        <p:spPr bwMode="auto">
          <a:xfrm>
            <a:off x="-4916" y="4112751"/>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An input specifically for </a:t>
            </a:r>
            <a:r>
              <a:rPr lang="en-US" altLang="en-US" sz="2800" b="1" dirty="0">
                <a:solidFill>
                  <a:schemeClr val="tx1"/>
                </a:solidFill>
              </a:rPr>
              <a:t>email addresses</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The browser will </a:t>
            </a:r>
            <a:r>
              <a:rPr lang="en-US" altLang="en-US" sz="2800" b="1" dirty="0">
                <a:solidFill>
                  <a:schemeClr val="tx1"/>
                </a:solidFill>
              </a:rPr>
              <a:t>validate</a:t>
            </a:r>
            <a:r>
              <a:rPr lang="en-US" altLang="en-US" sz="2800" dirty="0">
                <a:solidFill>
                  <a:schemeClr val="tx1"/>
                </a:solidFill>
              </a:rPr>
              <a:t> the format before submission.</a:t>
            </a:r>
          </a:p>
        </p:txBody>
      </p:sp>
    </p:spTree>
    <p:extLst>
      <p:ext uri="{BB962C8B-B14F-4D97-AF65-F5344CB8AC3E}">
        <p14:creationId xmlns:p14="http://schemas.microsoft.com/office/powerpoint/2010/main" val="3561500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937D-73CD-779C-2C0F-1F3170874E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D7F13B-9E4F-354D-CDD9-E655221C8F9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63</a:t>
            </a:fld>
            <a:endParaRPr lang="en-AU"/>
          </a:p>
        </p:txBody>
      </p:sp>
      <p:sp>
        <p:nvSpPr>
          <p:cNvPr id="5" name="Title 1">
            <a:extLst>
              <a:ext uri="{FF2B5EF4-FFF2-40B4-BE49-F238E27FC236}">
                <a16:creationId xmlns:a16="http://schemas.microsoft.com/office/drawing/2014/main" id="{9EE00D67-5A02-29A5-889B-DE5B621D0EA9}"/>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EF9C7845-0F42-9EF3-9A3E-3598EBDFC9C9}"/>
              </a:ext>
            </a:extLst>
          </p:cNvPr>
          <p:cNvSpPr txBox="1"/>
          <p:nvPr/>
        </p:nvSpPr>
        <p:spPr>
          <a:xfrm>
            <a:off x="-4916" y="3042772"/>
            <a:ext cx="8435238" cy="2677656"/>
          </a:xfrm>
          <a:prstGeom prst="rect">
            <a:avLst/>
          </a:prstGeom>
          <a:noFill/>
        </p:spPr>
        <p:txBody>
          <a:bodyPr wrap="square">
            <a:spAutoFit/>
          </a:bodyPr>
          <a:lstStyle/>
          <a:p>
            <a:r>
              <a:rPr lang="en-US" sz="2800" dirty="0"/>
              <a:t> Preferred Language:</a:t>
            </a:r>
          </a:p>
          <a:p>
            <a:r>
              <a:rPr lang="en-US" sz="2800" dirty="0"/>
              <a:t>  &lt;select name="language"&gt;</a:t>
            </a:r>
          </a:p>
          <a:p>
            <a:r>
              <a:rPr lang="en-US" sz="2800" dirty="0"/>
              <a:t>    &lt;option&gt;PHP&lt;/option&gt;</a:t>
            </a:r>
          </a:p>
          <a:p>
            <a:r>
              <a:rPr lang="en-US" sz="2800" dirty="0"/>
              <a:t>    &lt;option&gt;JavaScript&lt;/option&gt;</a:t>
            </a:r>
          </a:p>
          <a:p>
            <a:r>
              <a:rPr lang="en-US" sz="2800" dirty="0"/>
              <a:t>    &lt;option&gt;Python&lt;/option&gt;</a:t>
            </a:r>
          </a:p>
          <a:p>
            <a:r>
              <a:rPr lang="en-US" sz="2800" dirty="0"/>
              <a:t>  &lt;/select&gt;&lt;</a:t>
            </a:r>
            <a:r>
              <a:rPr lang="en-US" sz="2800" dirty="0" err="1"/>
              <a:t>br</a:t>
            </a:r>
            <a:r>
              <a:rPr lang="en-US" sz="2800" dirty="0"/>
              <a:t>&gt;</a:t>
            </a:r>
            <a:endParaRPr lang="en-AU" sz="2800" dirty="0"/>
          </a:p>
        </p:txBody>
      </p:sp>
      <p:sp>
        <p:nvSpPr>
          <p:cNvPr id="7" name="Rectangle 1">
            <a:extLst>
              <a:ext uri="{FF2B5EF4-FFF2-40B4-BE49-F238E27FC236}">
                <a16:creationId xmlns:a16="http://schemas.microsoft.com/office/drawing/2014/main" id="{8138BECF-5630-E4BF-C7EC-B4D8CEA94CF0}"/>
              </a:ext>
            </a:extLst>
          </p:cNvPr>
          <p:cNvSpPr>
            <a:spLocks noChangeArrowheads="1"/>
          </p:cNvSpPr>
          <p:nvPr/>
        </p:nvSpPr>
        <p:spPr bwMode="auto">
          <a:xfrm>
            <a:off x="-4916" y="5792763"/>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A </a:t>
            </a:r>
            <a:r>
              <a:rPr lang="en-US" altLang="en-US" sz="2800" b="1" dirty="0">
                <a:solidFill>
                  <a:schemeClr val="tx1"/>
                </a:solidFill>
              </a:rPr>
              <a:t>dropdown menu</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The user selects their favorite language.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PHP reads this value using $_POST['language'].</a:t>
            </a:r>
          </a:p>
        </p:txBody>
      </p:sp>
    </p:spTree>
    <p:extLst>
      <p:ext uri="{BB962C8B-B14F-4D97-AF65-F5344CB8AC3E}">
        <p14:creationId xmlns:p14="http://schemas.microsoft.com/office/powerpoint/2010/main" val="1017722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9A01-258B-A565-0F40-EF6E6DDE042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647B6F-283E-D890-202E-38DC4C457B4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64</a:t>
            </a:fld>
            <a:endParaRPr lang="en-AU"/>
          </a:p>
        </p:txBody>
      </p:sp>
      <p:sp>
        <p:nvSpPr>
          <p:cNvPr id="5" name="Title 1">
            <a:extLst>
              <a:ext uri="{FF2B5EF4-FFF2-40B4-BE49-F238E27FC236}">
                <a16:creationId xmlns:a16="http://schemas.microsoft.com/office/drawing/2014/main" id="{5B5940F9-1040-9ECF-F6CD-CC7E97F3253D}"/>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6" name="TextBox 5">
            <a:extLst>
              <a:ext uri="{FF2B5EF4-FFF2-40B4-BE49-F238E27FC236}">
                <a16:creationId xmlns:a16="http://schemas.microsoft.com/office/drawing/2014/main" id="{00E79430-9587-61DF-5CC1-DBCBF35E9DA4}"/>
              </a:ext>
            </a:extLst>
          </p:cNvPr>
          <p:cNvSpPr txBox="1"/>
          <p:nvPr/>
        </p:nvSpPr>
        <p:spPr>
          <a:xfrm>
            <a:off x="-4916" y="3042773"/>
            <a:ext cx="8435238" cy="954107"/>
          </a:xfrm>
          <a:prstGeom prst="rect">
            <a:avLst/>
          </a:prstGeom>
          <a:noFill/>
        </p:spPr>
        <p:txBody>
          <a:bodyPr wrap="square">
            <a:spAutoFit/>
          </a:bodyPr>
          <a:lstStyle/>
          <a:p>
            <a:r>
              <a:rPr lang="en-US" sz="2800" dirty="0"/>
              <a:t> &lt;input type="submit" value="Register"&gt;</a:t>
            </a:r>
          </a:p>
          <a:p>
            <a:r>
              <a:rPr lang="en-US" sz="2800" dirty="0"/>
              <a:t>&lt;/form&gt;</a:t>
            </a:r>
            <a:endParaRPr lang="en-AU" sz="2800" dirty="0"/>
          </a:p>
        </p:txBody>
      </p:sp>
      <p:sp>
        <p:nvSpPr>
          <p:cNvPr id="7" name="Rectangle 1">
            <a:extLst>
              <a:ext uri="{FF2B5EF4-FFF2-40B4-BE49-F238E27FC236}">
                <a16:creationId xmlns:a16="http://schemas.microsoft.com/office/drawing/2014/main" id="{A38855A4-7D1F-CACC-E66F-75B6AEB15DBF}"/>
              </a:ext>
            </a:extLst>
          </p:cNvPr>
          <p:cNvSpPr>
            <a:spLocks noChangeArrowheads="1"/>
          </p:cNvSpPr>
          <p:nvPr/>
        </p:nvSpPr>
        <p:spPr bwMode="auto">
          <a:xfrm>
            <a:off x="-4916" y="4219957"/>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This is the </a:t>
            </a:r>
            <a:r>
              <a:rPr lang="en-US" altLang="en-US" sz="2800" b="1" dirty="0">
                <a:solidFill>
                  <a:schemeClr val="tx1"/>
                </a:solidFill>
              </a:rPr>
              <a:t>submit button</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When clicked, the form is sent to </a:t>
            </a:r>
            <a:r>
              <a:rPr lang="en-US" altLang="en-US" sz="2800" dirty="0" err="1">
                <a:solidFill>
                  <a:schemeClr val="tx1"/>
                </a:solidFill>
              </a:rPr>
              <a:t>register.php</a:t>
            </a:r>
            <a:r>
              <a:rPr lang="en-US" altLang="en-US" sz="2800" dirty="0">
                <a:solidFill>
                  <a:schemeClr val="tx1"/>
                </a:solidFill>
              </a:rPr>
              <a:t>.</a:t>
            </a:r>
          </a:p>
        </p:txBody>
      </p:sp>
    </p:spTree>
    <p:extLst>
      <p:ext uri="{BB962C8B-B14F-4D97-AF65-F5344CB8AC3E}">
        <p14:creationId xmlns:p14="http://schemas.microsoft.com/office/powerpoint/2010/main" val="12149008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88C80-975E-458E-2522-F4736D51B34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9AD240-95F3-D4A3-6E43-ACEDFED791B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65</a:t>
            </a:fld>
            <a:endParaRPr lang="en-AU"/>
          </a:p>
        </p:txBody>
      </p:sp>
      <p:sp>
        <p:nvSpPr>
          <p:cNvPr id="5" name="Title 1">
            <a:extLst>
              <a:ext uri="{FF2B5EF4-FFF2-40B4-BE49-F238E27FC236}">
                <a16:creationId xmlns:a16="http://schemas.microsoft.com/office/drawing/2014/main" id="{E91AB56E-8764-7B0A-3A85-A42939B16966}"/>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3" name="Rectangle 1">
            <a:extLst>
              <a:ext uri="{FF2B5EF4-FFF2-40B4-BE49-F238E27FC236}">
                <a16:creationId xmlns:a16="http://schemas.microsoft.com/office/drawing/2014/main" id="{71A7B055-E19E-FCC6-30DA-117298575F2E}"/>
              </a:ext>
            </a:extLst>
          </p:cNvPr>
          <p:cNvSpPr>
            <a:spLocks noChangeArrowheads="1"/>
          </p:cNvSpPr>
          <p:nvPr/>
        </p:nvSpPr>
        <p:spPr bwMode="auto">
          <a:xfrm>
            <a:off x="0" y="2666614"/>
            <a:ext cx="12192000" cy="518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rtl="0" eaLnBrk="0" fontAlgn="base" hangingPunct="0">
              <a:lnSpc>
                <a:spcPct val="150000"/>
              </a:lnSpc>
              <a:spcBef>
                <a:spcPct val="0"/>
              </a:spcBef>
              <a:spcAft>
                <a:spcPct val="0"/>
              </a:spcAft>
            </a:pPr>
            <a:r>
              <a:rPr lang="en-US" altLang="en-US" sz="2800" dirty="0">
                <a:solidFill>
                  <a:schemeClr val="tx1"/>
                </a:solidFill>
              </a:rPr>
              <a:t>This HTML form collects:</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Student name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Student ID</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Email</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Preferred programming language</a:t>
            </a:r>
          </a:p>
          <a:p>
            <a:pPr algn="l" rtl="0" eaLnBrk="0" fontAlgn="base" hangingPunct="0">
              <a:lnSpc>
                <a:spcPct val="150000"/>
              </a:lnSpc>
              <a:spcBef>
                <a:spcPct val="0"/>
              </a:spcBef>
              <a:spcAft>
                <a:spcPct val="0"/>
              </a:spcAft>
            </a:pPr>
            <a:r>
              <a:rPr lang="en-US" altLang="en-US" sz="2800" dirty="0">
                <a:solidFill>
                  <a:schemeClr val="tx1"/>
                </a:solidFill>
              </a:rPr>
              <a:t>The data is sent to </a:t>
            </a:r>
            <a:r>
              <a:rPr lang="en-US" altLang="en-US" sz="2800" dirty="0" err="1">
                <a:solidFill>
                  <a:schemeClr val="tx1"/>
                </a:solidFill>
              </a:rPr>
              <a:t>register.php</a:t>
            </a:r>
            <a:r>
              <a:rPr lang="en-US" altLang="en-US" sz="2800" dirty="0">
                <a:solidFill>
                  <a:schemeClr val="tx1"/>
                </a:solidFill>
              </a:rPr>
              <a:t> using the POST method. On the server side, PHP receives and processes this data (e.g., storing it in MySQL, validating input, etc.).</a:t>
            </a:r>
          </a:p>
        </p:txBody>
      </p:sp>
    </p:spTree>
    <p:extLst>
      <p:ext uri="{BB962C8B-B14F-4D97-AF65-F5344CB8AC3E}">
        <p14:creationId xmlns:p14="http://schemas.microsoft.com/office/powerpoint/2010/main" val="8363993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55FAA-7F85-989A-8532-0D7E19B675A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2E8F55-3425-CB2A-E748-EE1D15B3598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66</a:t>
            </a:fld>
            <a:endParaRPr lang="en-AU"/>
          </a:p>
        </p:txBody>
      </p:sp>
      <p:sp>
        <p:nvSpPr>
          <p:cNvPr id="5" name="Title 1">
            <a:extLst>
              <a:ext uri="{FF2B5EF4-FFF2-40B4-BE49-F238E27FC236}">
                <a16:creationId xmlns:a16="http://schemas.microsoft.com/office/drawing/2014/main" id="{AF758B8A-0782-39B9-8A89-5158C6A7139A}"/>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pic>
        <p:nvPicPr>
          <p:cNvPr id="6" name="Picture 5">
            <a:extLst>
              <a:ext uri="{FF2B5EF4-FFF2-40B4-BE49-F238E27FC236}">
                <a16:creationId xmlns:a16="http://schemas.microsoft.com/office/drawing/2014/main" id="{9AAD69A4-D356-5A6E-21D5-68579CCF5309}"/>
              </a:ext>
            </a:extLst>
          </p:cNvPr>
          <p:cNvPicPr>
            <a:picLocks noChangeAspect="1"/>
          </p:cNvPicPr>
          <p:nvPr/>
        </p:nvPicPr>
        <p:blipFill>
          <a:blip r:embed="rId2"/>
          <a:stretch>
            <a:fillRect/>
          </a:stretch>
        </p:blipFill>
        <p:spPr>
          <a:xfrm>
            <a:off x="5123041" y="2946850"/>
            <a:ext cx="6975118" cy="5511351"/>
          </a:xfrm>
          <a:prstGeom prst="rect">
            <a:avLst/>
          </a:prstGeom>
        </p:spPr>
      </p:pic>
      <p:sp>
        <p:nvSpPr>
          <p:cNvPr id="7" name="TextBox 6">
            <a:extLst>
              <a:ext uri="{FF2B5EF4-FFF2-40B4-BE49-F238E27FC236}">
                <a16:creationId xmlns:a16="http://schemas.microsoft.com/office/drawing/2014/main" id="{DED22104-36EB-BBB9-C633-EA3C8920049A}"/>
              </a:ext>
            </a:extLst>
          </p:cNvPr>
          <p:cNvSpPr txBox="1"/>
          <p:nvPr/>
        </p:nvSpPr>
        <p:spPr>
          <a:xfrm>
            <a:off x="-1" y="2916045"/>
            <a:ext cx="5609063" cy="2015936"/>
          </a:xfrm>
          <a:prstGeom prst="rect">
            <a:avLst/>
          </a:prstGeom>
          <a:noFill/>
        </p:spPr>
        <p:txBody>
          <a:bodyPr wrap="square">
            <a:spAutoFit/>
          </a:bodyPr>
          <a:lstStyle/>
          <a:p>
            <a:r>
              <a:rPr lang="en-US" sz="2500" b="1" dirty="0"/>
              <a:t>Backend (</a:t>
            </a:r>
            <a:r>
              <a:rPr lang="en-US" sz="2500" b="1" dirty="0" err="1"/>
              <a:t>form_register.php</a:t>
            </a:r>
            <a:r>
              <a:rPr lang="en-US" sz="2500" b="1" dirty="0"/>
              <a:t>):</a:t>
            </a:r>
          </a:p>
          <a:p>
            <a:r>
              <a:rPr lang="en-US" sz="2500" b="1" dirty="0"/>
              <a:t>Available on Moodle</a:t>
            </a:r>
          </a:p>
          <a:p>
            <a:r>
              <a:rPr lang="en-US" sz="2500" b="1" dirty="0"/>
              <a:t>Download from Moodle and Save it on </a:t>
            </a:r>
            <a:br>
              <a:rPr lang="en-US" sz="2500" b="1" dirty="0"/>
            </a:br>
            <a:r>
              <a:rPr lang="en-US" sz="2500" b="1" dirty="0"/>
              <a:t>C:\xampp\htdocs</a:t>
            </a:r>
            <a:endParaRPr lang="en-US" sz="2500" dirty="0"/>
          </a:p>
        </p:txBody>
      </p:sp>
      <p:sp>
        <p:nvSpPr>
          <p:cNvPr id="9" name="Arrow: Right 8">
            <a:extLst>
              <a:ext uri="{FF2B5EF4-FFF2-40B4-BE49-F238E27FC236}">
                <a16:creationId xmlns:a16="http://schemas.microsoft.com/office/drawing/2014/main" id="{C0077990-B33D-E63E-7945-8BB3F1A55E6D}"/>
              </a:ext>
            </a:extLst>
          </p:cNvPr>
          <p:cNvSpPr/>
          <p:nvPr/>
        </p:nvSpPr>
        <p:spPr>
          <a:xfrm>
            <a:off x="5140424" y="6208064"/>
            <a:ext cx="670378" cy="314633"/>
          </a:xfrm>
          <a:prstGeom prst="rightArrow">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40896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1B73C-F219-D0D3-462B-6043D4818A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F4A055-C786-4066-6EEA-82C7B5C58BC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67</a:t>
            </a:fld>
            <a:endParaRPr lang="en-AU"/>
          </a:p>
        </p:txBody>
      </p:sp>
      <p:sp>
        <p:nvSpPr>
          <p:cNvPr id="5" name="Title 1">
            <a:extLst>
              <a:ext uri="{FF2B5EF4-FFF2-40B4-BE49-F238E27FC236}">
                <a16:creationId xmlns:a16="http://schemas.microsoft.com/office/drawing/2014/main" id="{50701492-8AFE-F5E0-9113-2EFA3561313A}"/>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7" name="TextBox 6">
            <a:extLst>
              <a:ext uri="{FF2B5EF4-FFF2-40B4-BE49-F238E27FC236}">
                <a16:creationId xmlns:a16="http://schemas.microsoft.com/office/drawing/2014/main" id="{5050636E-E7A4-1C38-C022-C0C71C76D0E2}"/>
              </a:ext>
            </a:extLst>
          </p:cNvPr>
          <p:cNvSpPr txBox="1"/>
          <p:nvPr/>
        </p:nvSpPr>
        <p:spPr>
          <a:xfrm>
            <a:off x="-1" y="2916046"/>
            <a:ext cx="12192001" cy="671851"/>
          </a:xfrm>
          <a:prstGeom prst="rect">
            <a:avLst/>
          </a:prstGeom>
          <a:noFill/>
        </p:spPr>
        <p:txBody>
          <a:bodyPr wrap="square">
            <a:spAutoFit/>
          </a:bodyPr>
          <a:lstStyle/>
          <a:p>
            <a:pPr algn="l" rtl="0" eaLnBrk="0" fontAlgn="base" hangingPunct="0">
              <a:lnSpc>
                <a:spcPct val="150000"/>
              </a:lnSpc>
              <a:spcBef>
                <a:spcPct val="0"/>
              </a:spcBef>
              <a:spcAft>
                <a:spcPct val="0"/>
              </a:spcAft>
            </a:pPr>
            <a:r>
              <a:rPr lang="en-US" altLang="en-US" sz="2800" dirty="0">
                <a:solidFill>
                  <a:schemeClr val="tx1"/>
                </a:solidFill>
              </a:rPr>
              <a:t>Explanation of the PHP code from </a:t>
            </a:r>
            <a:r>
              <a:rPr lang="en-US" altLang="en-US" sz="2800" dirty="0" err="1">
                <a:solidFill>
                  <a:schemeClr val="tx1"/>
                </a:solidFill>
              </a:rPr>
              <a:t>form_register.php</a:t>
            </a:r>
            <a:r>
              <a:rPr lang="en-US" altLang="en-US" sz="2800" dirty="0">
                <a:solidFill>
                  <a:schemeClr val="tx1"/>
                </a:solidFill>
              </a:rPr>
              <a:t>: </a:t>
            </a:r>
          </a:p>
        </p:txBody>
      </p:sp>
      <p:sp>
        <p:nvSpPr>
          <p:cNvPr id="10" name="TextBox 9">
            <a:extLst>
              <a:ext uri="{FF2B5EF4-FFF2-40B4-BE49-F238E27FC236}">
                <a16:creationId xmlns:a16="http://schemas.microsoft.com/office/drawing/2014/main" id="{F0A8B3D4-5617-999E-90C8-CB28842E4E54}"/>
              </a:ext>
            </a:extLst>
          </p:cNvPr>
          <p:cNvSpPr txBox="1"/>
          <p:nvPr/>
        </p:nvSpPr>
        <p:spPr>
          <a:xfrm>
            <a:off x="0" y="3587897"/>
            <a:ext cx="6161048" cy="2246769"/>
          </a:xfrm>
          <a:prstGeom prst="rect">
            <a:avLst/>
          </a:prstGeom>
          <a:noFill/>
        </p:spPr>
        <p:txBody>
          <a:bodyPr wrap="square">
            <a:spAutoFit/>
          </a:bodyPr>
          <a:lstStyle/>
          <a:p>
            <a:r>
              <a:rPr lang="en-AU" sz="2800" dirty="0"/>
              <a:t>&lt;?</a:t>
            </a:r>
            <a:r>
              <a:rPr lang="en-AU" sz="2800" dirty="0" err="1"/>
              <a:t>php</a:t>
            </a:r>
            <a:endParaRPr lang="en-AU" sz="2800" dirty="0"/>
          </a:p>
          <a:p>
            <a:r>
              <a:rPr lang="en-AU" sz="2800" dirty="0"/>
              <a:t>$name = $_POST['name'];</a:t>
            </a:r>
          </a:p>
          <a:p>
            <a:r>
              <a:rPr lang="en-AU" sz="2800" dirty="0"/>
              <a:t>$</a:t>
            </a:r>
            <a:r>
              <a:rPr lang="en-AU" sz="2800" dirty="0" err="1"/>
              <a:t>student_id</a:t>
            </a:r>
            <a:r>
              <a:rPr lang="en-AU" sz="2800" dirty="0"/>
              <a:t> = $_POST['</a:t>
            </a:r>
            <a:r>
              <a:rPr lang="en-AU" sz="2800" dirty="0" err="1"/>
              <a:t>student_id</a:t>
            </a:r>
            <a:r>
              <a:rPr lang="en-AU" sz="2800" dirty="0"/>
              <a:t>'];</a:t>
            </a:r>
          </a:p>
          <a:p>
            <a:r>
              <a:rPr lang="en-AU" sz="2800" dirty="0"/>
              <a:t>$email = $_POST['email'];</a:t>
            </a:r>
          </a:p>
          <a:p>
            <a:r>
              <a:rPr lang="en-AU" sz="2800" dirty="0"/>
              <a:t>$language = $_POST['language'];</a:t>
            </a:r>
          </a:p>
        </p:txBody>
      </p:sp>
      <p:sp>
        <p:nvSpPr>
          <p:cNvPr id="11" name="Rectangle 2">
            <a:extLst>
              <a:ext uri="{FF2B5EF4-FFF2-40B4-BE49-F238E27FC236}">
                <a16:creationId xmlns:a16="http://schemas.microsoft.com/office/drawing/2014/main" id="{778ABE4E-09F8-B3CF-468C-C38463AD8D51}"/>
              </a:ext>
            </a:extLst>
          </p:cNvPr>
          <p:cNvSpPr>
            <a:spLocks noChangeArrowheads="1"/>
          </p:cNvSpPr>
          <p:nvPr/>
        </p:nvSpPr>
        <p:spPr bwMode="auto">
          <a:xfrm>
            <a:off x="0" y="5876161"/>
            <a:ext cx="10435870" cy="130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These lines </a:t>
            </a:r>
            <a:r>
              <a:rPr lang="en-US" altLang="en-US" sz="2800" b="1" dirty="0">
                <a:solidFill>
                  <a:schemeClr val="tx1"/>
                </a:solidFill>
              </a:rPr>
              <a:t>retrieve form data</a:t>
            </a:r>
            <a:r>
              <a:rPr lang="en-US" altLang="en-US" sz="2800" dirty="0">
                <a:solidFill>
                  <a:schemeClr val="tx1"/>
                </a:solidFill>
              </a:rPr>
              <a:t> sent via POST method.</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Each $_POST['</a:t>
            </a:r>
            <a:r>
              <a:rPr lang="en-US" altLang="en-US" sz="2800" dirty="0" err="1">
                <a:solidFill>
                  <a:schemeClr val="tx1"/>
                </a:solidFill>
              </a:rPr>
              <a:t>field_name</a:t>
            </a:r>
            <a:r>
              <a:rPr lang="en-US" altLang="en-US" sz="2800" dirty="0">
                <a:solidFill>
                  <a:schemeClr val="tx1"/>
                </a:solidFill>
              </a:rPr>
              <a:t>'] gets the user input from the form.</a:t>
            </a:r>
          </a:p>
        </p:txBody>
      </p:sp>
    </p:spTree>
    <p:extLst>
      <p:ext uri="{BB962C8B-B14F-4D97-AF65-F5344CB8AC3E}">
        <p14:creationId xmlns:p14="http://schemas.microsoft.com/office/powerpoint/2010/main" val="2647462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112DC-8CA6-72C9-6D81-3A01914FAF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97C63-DD3E-82F2-A415-555323CE18D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68</a:t>
            </a:fld>
            <a:endParaRPr lang="en-AU"/>
          </a:p>
        </p:txBody>
      </p:sp>
      <p:sp>
        <p:nvSpPr>
          <p:cNvPr id="5" name="Title 1">
            <a:extLst>
              <a:ext uri="{FF2B5EF4-FFF2-40B4-BE49-F238E27FC236}">
                <a16:creationId xmlns:a16="http://schemas.microsoft.com/office/drawing/2014/main" id="{95267C59-E540-CD55-C192-6AE0BE02A8E5}"/>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A5E9C972-18A1-BE02-B37B-E58ECE1B5867}"/>
              </a:ext>
            </a:extLst>
          </p:cNvPr>
          <p:cNvSpPr txBox="1"/>
          <p:nvPr/>
        </p:nvSpPr>
        <p:spPr>
          <a:xfrm>
            <a:off x="0" y="3005588"/>
            <a:ext cx="6161048" cy="3108543"/>
          </a:xfrm>
          <a:prstGeom prst="rect">
            <a:avLst/>
          </a:prstGeom>
          <a:noFill/>
        </p:spPr>
        <p:txBody>
          <a:bodyPr wrap="square">
            <a:spAutoFit/>
          </a:bodyPr>
          <a:lstStyle/>
          <a:p>
            <a:r>
              <a:rPr lang="en-US" sz="2800" dirty="0"/>
              <a:t>// Basic Validation</a:t>
            </a:r>
          </a:p>
          <a:p>
            <a:r>
              <a:rPr lang="en-US" sz="2800" dirty="0"/>
              <a:t>if (empty($name) || empty($</a:t>
            </a:r>
            <a:r>
              <a:rPr lang="en-US" sz="2800" dirty="0" err="1"/>
              <a:t>student_id</a:t>
            </a:r>
            <a:r>
              <a:rPr lang="en-US" sz="2800" dirty="0"/>
              <a:t>) || empty($email)) {</a:t>
            </a:r>
          </a:p>
          <a:p>
            <a:r>
              <a:rPr lang="en-US" sz="2800" dirty="0"/>
              <a:t>    echo "Please fill in all fields.";</a:t>
            </a:r>
          </a:p>
          <a:p>
            <a:r>
              <a:rPr lang="en-US" sz="2800" dirty="0"/>
              <a:t>    exit;</a:t>
            </a:r>
          </a:p>
          <a:p>
            <a:r>
              <a:rPr lang="en-US" sz="2800" dirty="0"/>
              <a:t>}</a:t>
            </a:r>
            <a:endParaRPr lang="en-AU" sz="2800" dirty="0"/>
          </a:p>
        </p:txBody>
      </p:sp>
      <p:sp>
        <p:nvSpPr>
          <p:cNvPr id="11" name="Rectangle 2">
            <a:extLst>
              <a:ext uri="{FF2B5EF4-FFF2-40B4-BE49-F238E27FC236}">
                <a16:creationId xmlns:a16="http://schemas.microsoft.com/office/drawing/2014/main" id="{8A8AAA86-4DC0-4A2C-2570-417B894CF10E}"/>
              </a:ext>
            </a:extLst>
          </p:cNvPr>
          <p:cNvSpPr>
            <a:spLocks noChangeArrowheads="1"/>
          </p:cNvSpPr>
          <p:nvPr/>
        </p:nvSpPr>
        <p:spPr bwMode="auto">
          <a:xfrm>
            <a:off x="0" y="5876161"/>
            <a:ext cx="12078948" cy="130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Basic </a:t>
            </a:r>
            <a:r>
              <a:rPr lang="en-US" altLang="en-US" sz="2800" b="1" dirty="0">
                <a:solidFill>
                  <a:schemeClr val="tx1"/>
                </a:solidFill>
              </a:rPr>
              <a:t>form validation</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If any required field is empty, it shows a message and </a:t>
            </a:r>
            <a:r>
              <a:rPr lang="en-US" altLang="en-US" sz="2800" b="1" dirty="0">
                <a:solidFill>
                  <a:schemeClr val="tx1"/>
                </a:solidFill>
              </a:rPr>
              <a:t>stops the script</a:t>
            </a:r>
            <a:r>
              <a:rPr lang="en-US" altLang="en-US" sz="2800" dirty="0">
                <a:solidFill>
                  <a:schemeClr val="tx1"/>
                </a:solidFill>
              </a:rPr>
              <a:t>.</a:t>
            </a:r>
          </a:p>
        </p:txBody>
      </p:sp>
    </p:spTree>
    <p:extLst>
      <p:ext uri="{BB962C8B-B14F-4D97-AF65-F5344CB8AC3E}">
        <p14:creationId xmlns:p14="http://schemas.microsoft.com/office/powerpoint/2010/main" val="3006982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A39D8-2CD9-F303-F0C6-DD30E4B625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CE007C-2519-0821-CACD-C0BF323A6F8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69</a:t>
            </a:fld>
            <a:endParaRPr lang="en-AU"/>
          </a:p>
        </p:txBody>
      </p:sp>
      <p:sp>
        <p:nvSpPr>
          <p:cNvPr id="5" name="Title 1">
            <a:extLst>
              <a:ext uri="{FF2B5EF4-FFF2-40B4-BE49-F238E27FC236}">
                <a16:creationId xmlns:a16="http://schemas.microsoft.com/office/drawing/2014/main" id="{6446CA61-368B-CFF7-5772-3F96549C54F5}"/>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C839BC65-AFB8-0047-9E3B-712C45C601D7}"/>
              </a:ext>
            </a:extLst>
          </p:cNvPr>
          <p:cNvSpPr txBox="1"/>
          <p:nvPr/>
        </p:nvSpPr>
        <p:spPr>
          <a:xfrm>
            <a:off x="0" y="3005588"/>
            <a:ext cx="6161048" cy="3108543"/>
          </a:xfrm>
          <a:prstGeom prst="rect">
            <a:avLst/>
          </a:prstGeom>
          <a:noFill/>
        </p:spPr>
        <p:txBody>
          <a:bodyPr wrap="square">
            <a:spAutoFit/>
          </a:bodyPr>
          <a:lstStyle/>
          <a:p>
            <a:r>
              <a:rPr lang="en-US" sz="2800" dirty="0"/>
              <a:t>// Connect to MySQL</a:t>
            </a:r>
          </a:p>
          <a:p>
            <a:r>
              <a:rPr lang="en-US" sz="2800" dirty="0"/>
              <a:t>$conn = new </a:t>
            </a:r>
            <a:r>
              <a:rPr lang="en-US" sz="2800" dirty="0" err="1"/>
              <a:t>mysqli</a:t>
            </a:r>
            <a:r>
              <a:rPr lang="en-US" sz="2800" dirty="0"/>
              <a:t>("localhost", "root", "", "ict655");</a:t>
            </a:r>
          </a:p>
          <a:p>
            <a:r>
              <a:rPr lang="en-US" sz="2800" dirty="0"/>
              <a:t>if ($conn-&gt;</a:t>
            </a:r>
            <a:r>
              <a:rPr lang="en-US" sz="2800" dirty="0" err="1"/>
              <a:t>connect_error</a:t>
            </a:r>
            <a:r>
              <a:rPr lang="en-US" sz="2800" dirty="0"/>
              <a:t>) {</a:t>
            </a:r>
          </a:p>
          <a:p>
            <a:r>
              <a:rPr lang="en-US" sz="2800" dirty="0"/>
              <a:t>    die("Connection failed: " . $conn-&gt;</a:t>
            </a:r>
            <a:r>
              <a:rPr lang="en-US" sz="2800" dirty="0" err="1"/>
              <a:t>connect_error</a:t>
            </a:r>
            <a:r>
              <a:rPr lang="en-US" sz="2800" dirty="0"/>
              <a:t>);</a:t>
            </a:r>
          </a:p>
          <a:p>
            <a:r>
              <a:rPr lang="en-US" sz="2800" dirty="0"/>
              <a:t>}</a:t>
            </a:r>
            <a:endParaRPr lang="en-AU" sz="2800" dirty="0"/>
          </a:p>
        </p:txBody>
      </p:sp>
      <p:sp>
        <p:nvSpPr>
          <p:cNvPr id="11" name="Rectangle 2">
            <a:extLst>
              <a:ext uri="{FF2B5EF4-FFF2-40B4-BE49-F238E27FC236}">
                <a16:creationId xmlns:a16="http://schemas.microsoft.com/office/drawing/2014/main" id="{EC70C8FC-EFD7-8187-AA27-D84FB8717C66}"/>
              </a:ext>
            </a:extLst>
          </p:cNvPr>
          <p:cNvSpPr>
            <a:spLocks noChangeArrowheads="1"/>
          </p:cNvSpPr>
          <p:nvPr/>
        </p:nvSpPr>
        <p:spPr bwMode="auto">
          <a:xfrm>
            <a:off x="0" y="5820624"/>
            <a:ext cx="11139588" cy="195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Connects to the </a:t>
            </a:r>
            <a:r>
              <a:rPr lang="en-US" altLang="en-US" sz="2800" b="1" dirty="0">
                <a:solidFill>
                  <a:schemeClr val="tx1"/>
                </a:solidFill>
              </a:rPr>
              <a:t>MySQL database</a:t>
            </a:r>
            <a:r>
              <a:rPr lang="en-US" altLang="en-US" sz="2800" dirty="0">
                <a:solidFill>
                  <a:schemeClr val="tx1"/>
                </a:solidFill>
              </a:rPr>
              <a:t> using </a:t>
            </a:r>
            <a:r>
              <a:rPr lang="en-US" altLang="en-US" sz="2800" dirty="0" err="1">
                <a:solidFill>
                  <a:schemeClr val="tx1"/>
                </a:solidFill>
              </a:rPr>
              <a:t>mysqli</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localhost, root, and blank password are </a:t>
            </a:r>
            <a:r>
              <a:rPr lang="en-US" altLang="en-US" sz="2800" b="1" dirty="0">
                <a:solidFill>
                  <a:schemeClr val="tx1"/>
                </a:solidFill>
              </a:rPr>
              <a:t>default XAMPP settings</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If connection fails, it shows the error and stops.</a:t>
            </a:r>
          </a:p>
        </p:txBody>
      </p:sp>
    </p:spTree>
    <p:extLst>
      <p:ext uri="{BB962C8B-B14F-4D97-AF65-F5344CB8AC3E}">
        <p14:creationId xmlns:p14="http://schemas.microsoft.com/office/powerpoint/2010/main" val="3647048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97BA1-04BB-AA15-9E38-D17FF6EDA4E9}"/>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BDF2B2F8-009F-EE3D-505B-E760766FFAEA}"/>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7EF7165E-73F1-6323-C569-5E118103AEEF}"/>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16B92461-A443-673E-7371-F14503E21255}"/>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AA228A21-2EAF-DFB5-CAE1-DE3A9779435D}"/>
              </a:ext>
            </a:extLst>
          </p:cNvPr>
          <p:cNvSpPr txBox="1"/>
          <p:nvPr/>
        </p:nvSpPr>
        <p:spPr>
          <a:xfrm>
            <a:off x="228600" y="2224306"/>
            <a:ext cx="11658599" cy="3257174"/>
          </a:xfrm>
          <a:prstGeom prst="rect">
            <a:avLst/>
          </a:prstGeom>
          <a:noFill/>
        </p:spPr>
        <p:txBody>
          <a:bodyPr wrap="square">
            <a:spAutoFit/>
          </a:bodyPr>
          <a:lstStyle/>
          <a:p>
            <a:pPr>
              <a:lnSpc>
                <a:spcPct val="150000"/>
              </a:lnSpc>
              <a:buNone/>
            </a:pPr>
            <a:r>
              <a:rPr lang="en-US" sz="2800" b="1" dirty="0">
                <a:latin typeface="+mj-lt"/>
              </a:rPr>
              <a:t>Key sections to include:</a:t>
            </a:r>
            <a:endParaRPr lang="en-US" sz="2800" dirty="0">
              <a:latin typeface="+mj-lt"/>
            </a:endParaRPr>
          </a:p>
          <a:p>
            <a:pPr marL="811213" lvl="1" indent="-457200">
              <a:lnSpc>
                <a:spcPct val="150000"/>
              </a:lnSpc>
              <a:buFont typeface="Arial" panose="020B0604020202020204" pitchFamily="34" charset="0"/>
              <a:buChar char="•"/>
            </a:pPr>
            <a:r>
              <a:rPr lang="en-US" sz="2800" dirty="0">
                <a:latin typeface="+mj-lt"/>
              </a:rPr>
              <a:t>Introduction to your domain (e.g., Feedback Systems)</a:t>
            </a:r>
          </a:p>
          <a:p>
            <a:pPr marL="811213" lvl="1" indent="-457200">
              <a:lnSpc>
                <a:spcPct val="150000"/>
              </a:lnSpc>
              <a:buFont typeface="Arial" panose="020B0604020202020204" pitchFamily="34" charset="0"/>
              <a:buChar char="•"/>
            </a:pPr>
            <a:r>
              <a:rPr lang="en-US" sz="2800" dirty="0">
                <a:latin typeface="+mj-lt"/>
              </a:rPr>
              <a:t>Comparative table of 3–5 existing systems</a:t>
            </a:r>
          </a:p>
          <a:p>
            <a:pPr marL="811213" lvl="1" indent="-457200">
              <a:lnSpc>
                <a:spcPct val="150000"/>
              </a:lnSpc>
              <a:buFont typeface="Arial" panose="020B0604020202020204" pitchFamily="34" charset="0"/>
              <a:buChar char="•"/>
            </a:pPr>
            <a:r>
              <a:rPr lang="en-US" sz="2800" dirty="0">
                <a:latin typeface="+mj-lt"/>
              </a:rPr>
              <a:t>Analysis of best practices, strengths, and weaknesses</a:t>
            </a:r>
          </a:p>
          <a:p>
            <a:pPr marL="811213" lvl="1" indent="-457200">
              <a:lnSpc>
                <a:spcPct val="150000"/>
              </a:lnSpc>
              <a:buFont typeface="Arial" panose="020B0604020202020204" pitchFamily="34" charset="0"/>
              <a:buChar char="•"/>
            </a:pPr>
            <a:r>
              <a:rPr lang="en-US" sz="2800" dirty="0">
                <a:latin typeface="+mj-lt"/>
              </a:rPr>
              <a:t>Identified gaps and justification for your proposed system</a:t>
            </a:r>
          </a:p>
        </p:txBody>
      </p:sp>
    </p:spTree>
    <p:extLst>
      <p:ext uri="{BB962C8B-B14F-4D97-AF65-F5344CB8AC3E}">
        <p14:creationId xmlns:p14="http://schemas.microsoft.com/office/powerpoint/2010/main" val="2280885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7E5A2-B06D-5E65-99B6-5FA0815C9AC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5E2A16-5252-223A-08E9-A4ED4E97E0C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70</a:t>
            </a:fld>
            <a:endParaRPr lang="en-AU"/>
          </a:p>
        </p:txBody>
      </p:sp>
      <p:sp>
        <p:nvSpPr>
          <p:cNvPr id="5" name="Title 1">
            <a:extLst>
              <a:ext uri="{FF2B5EF4-FFF2-40B4-BE49-F238E27FC236}">
                <a16:creationId xmlns:a16="http://schemas.microsoft.com/office/drawing/2014/main" id="{5AC36F33-0731-8967-BE0A-B083300955CA}"/>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961A4D56-DDEE-6294-73D3-55D4A6E2345F}"/>
              </a:ext>
            </a:extLst>
          </p:cNvPr>
          <p:cNvSpPr txBox="1"/>
          <p:nvPr/>
        </p:nvSpPr>
        <p:spPr>
          <a:xfrm>
            <a:off x="0" y="3005588"/>
            <a:ext cx="12192000" cy="2246769"/>
          </a:xfrm>
          <a:prstGeom prst="rect">
            <a:avLst/>
          </a:prstGeom>
          <a:noFill/>
        </p:spPr>
        <p:txBody>
          <a:bodyPr wrap="square">
            <a:spAutoFit/>
          </a:bodyPr>
          <a:lstStyle/>
          <a:p>
            <a:r>
              <a:rPr lang="en-US" sz="2800" dirty="0"/>
              <a:t>// SQL Injection Protection</a:t>
            </a:r>
          </a:p>
          <a:p>
            <a:r>
              <a:rPr lang="en-US" sz="2800" dirty="0"/>
              <a:t>$</a:t>
            </a:r>
            <a:r>
              <a:rPr lang="en-US" sz="2800" dirty="0" err="1"/>
              <a:t>stmt</a:t>
            </a:r>
            <a:r>
              <a:rPr lang="en-US" sz="2800" dirty="0"/>
              <a:t> = $conn-&gt;prepare("INSERT INTO students (</a:t>
            </a:r>
            <a:r>
              <a:rPr lang="en-US" sz="2800" dirty="0" err="1"/>
              <a:t>student_id</a:t>
            </a:r>
            <a:r>
              <a:rPr lang="en-US" sz="2800" dirty="0"/>
              <a:t>, name, email, language) VALUES (?, ?, ?, ?)");</a:t>
            </a:r>
          </a:p>
          <a:p>
            <a:r>
              <a:rPr lang="en-US" sz="2800" dirty="0"/>
              <a:t>$</a:t>
            </a:r>
            <a:r>
              <a:rPr lang="en-US" sz="2800" dirty="0" err="1"/>
              <a:t>stmt</a:t>
            </a:r>
            <a:r>
              <a:rPr lang="en-US" sz="2800" dirty="0"/>
              <a:t>-&gt;</a:t>
            </a:r>
            <a:r>
              <a:rPr lang="en-US" sz="2800" dirty="0" err="1"/>
              <a:t>bind_param</a:t>
            </a:r>
            <a:r>
              <a:rPr lang="en-US" sz="2800" dirty="0"/>
              <a:t>("</a:t>
            </a:r>
            <a:r>
              <a:rPr lang="en-US" sz="2800" dirty="0" err="1"/>
              <a:t>ssss</a:t>
            </a:r>
            <a:r>
              <a:rPr lang="en-US" sz="2800" dirty="0"/>
              <a:t>", $</a:t>
            </a:r>
            <a:r>
              <a:rPr lang="en-US" sz="2800" dirty="0" err="1"/>
              <a:t>student_id</a:t>
            </a:r>
            <a:r>
              <a:rPr lang="en-US" sz="2800" dirty="0"/>
              <a:t>, $name, $email, $language);</a:t>
            </a:r>
          </a:p>
          <a:p>
            <a:r>
              <a:rPr lang="en-US" sz="2800" dirty="0"/>
              <a:t>$</a:t>
            </a:r>
            <a:r>
              <a:rPr lang="en-US" sz="2800" dirty="0" err="1"/>
              <a:t>stmt</a:t>
            </a:r>
            <a:r>
              <a:rPr lang="en-US" sz="2800" dirty="0"/>
              <a:t>-&gt;execute();</a:t>
            </a:r>
            <a:endParaRPr lang="en-AU" sz="2800" dirty="0"/>
          </a:p>
        </p:txBody>
      </p:sp>
      <p:sp>
        <p:nvSpPr>
          <p:cNvPr id="11" name="Rectangle 2">
            <a:extLst>
              <a:ext uri="{FF2B5EF4-FFF2-40B4-BE49-F238E27FC236}">
                <a16:creationId xmlns:a16="http://schemas.microsoft.com/office/drawing/2014/main" id="{7F8596EF-05AF-95C1-2B99-975A3CE1B02E}"/>
              </a:ext>
            </a:extLst>
          </p:cNvPr>
          <p:cNvSpPr>
            <a:spLocks noChangeArrowheads="1"/>
          </p:cNvSpPr>
          <p:nvPr/>
        </p:nvSpPr>
        <p:spPr bwMode="auto">
          <a:xfrm>
            <a:off x="0" y="5490952"/>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b="1" dirty="0">
                <a:solidFill>
                  <a:schemeClr val="tx1"/>
                </a:solidFill>
              </a:rPr>
              <a:t>Prepares</a:t>
            </a:r>
            <a:r>
              <a:rPr lang="en-US" altLang="en-US" sz="2800" dirty="0">
                <a:solidFill>
                  <a:schemeClr val="tx1"/>
                </a:solidFill>
              </a:rPr>
              <a:t> a secure SQL query to insert data into the students table.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err="1">
                <a:solidFill>
                  <a:schemeClr val="tx1"/>
                </a:solidFill>
              </a:rPr>
              <a:t>bind_param</a:t>
            </a:r>
            <a:r>
              <a:rPr lang="en-US" altLang="en-US" sz="2800" dirty="0">
                <a:solidFill>
                  <a:schemeClr val="tx1"/>
                </a:solidFill>
              </a:rPr>
              <a:t>("</a:t>
            </a:r>
            <a:r>
              <a:rPr lang="en-US" altLang="en-US" sz="2800" dirty="0" err="1">
                <a:solidFill>
                  <a:schemeClr val="tx1"/>
                </a:solidFill>
              </a:rPr>
              <a:t>ssss</a:t>
            </a:r>
            <a:r>
              <a:rPr lang="en-US" altLang="en-US" sz="2800" dirty="0">
                <a:solidFill>
                  <a:schemeClr val="tx1"/>
                </a:solidFill>
              </a:rPr>
              <a:t>", ...) ensures each input is treated as a </a:t>
            </a:r>
            <a:r>
              <a:rPr lang="en-US" altLang="en-US" sz="2800" b="1" dirty="0">
                <a:solidFill>
                  <a:schemeClr val="tx1"/>
                </a:solidFill>
              </a:rPr>
              <a:t>string</a:t>
            </a:r>
            <a:r>
              <a:rPr lang="en-US" altLang="en-US" sz="2800" dirty="0">
                <a:solidFill>
                  <a:schemeClr val="tx1"/>
                </a:solidFill>
              </a:rPr>
              <a:t> to prevent </a:t>
            </a:r>
            <a:r>
              <a:rPr lang="en-US" altLang="en-US" sz="2800" b="1" dirty="0">
                <a:solidFill>
                  <a:schemeClr val="tx1"/>
                </a:solidFill>
              </a:rPr>
              <a:t>SQL injection</a:t>
            </a:r>
            <a:r>
              <a:rPr lang="en-US" altLang="en-US" sz="2800" dirty="0">
                <a:solidFill>
                  <a:schemeClr val="tx1"/>
                </a:solidFill>
              </a:rPr>
              <a:t>.</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Executes the statement.</a:t>
            </a:r>
          </a:p>
        </p:txBody>
      </p:sp>
    </p:spTree>
    <p:extLst>
      <p:ext uri="{BB962C8B-B14F-4D97-AF65-F5344CB8AC3E}">
        <p14:creationId xmlns:p14="http://schemas.microsoft.com/office/powerpoint/2010/main" val="3497288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624E-C8BF-C851-8679-7930D67B05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BE6A63-A184-5790-81EF-E4EF23A182A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71</a:t>
            </a:fld>
            <a:endParaRPr lang="en-AU"/>
          </a:p>
        </p:txBody>
      </p:sp>
      <p:sp>
        <p:nvSpPr>
          <p:cNvPr id="5" name="Title 1">
            <a:extLst>
              <a:ext uri="{FF2B5EF4-FFF2-40B4-BE49-F238E27FC236}">
                <a16:creationId xmlns:a16="http://schemas.microsoft.com/office/drawing/2014/main" id="{9BE7457B-4114-3A6C-1671-91CF8835AC20}"/>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C2EC1DAB-1B70-D539-9DDD-8E895779E9E9}"/>
              </a:ext>
            </a:extLst>
          </p:cNvPr>
          <p:cNvSpPr txBox="1"/>
          <p:nvPr/>
        </p:nvSpPr>
        <p:spPr>
          <a:xfrm>
            <a:off x="0" y="3005588"/>
            <a:ext cx="12192000" cy="954107"/>
          </a:xfrm>
          <a:prstGeom prst="rect">
            <a:avLst/>
          </a:prstGeom>
          <a:noFill/>
        </p:spPr>
        <p:txBody>
          <a:bodyPr wrap="square">
            <a:spAutoFit/>
          </a:bodyPr>
          <a:lstStyle/>
          <a:p>
            <a:r>
              <a:rPr lang="en-US" sz="2800" dirty="0"/>
              <a:t>echo "Student $</a:t>
            </a:r>
            <a:r>
              <a:rPr lang="en-US" sz="2800" dirty="0" err="1"/>
              <a:t>student_id</a:t>
            </a:r>
            <a:r>
              <a:rPr lang="en-US" sz="2800" dirty="0"/>
              <a:t> successfully registered!";</a:t>
            </a:r>
          </a:p>
          <a:p>
            <a:r>
              <a:rPr lang="en-US" sz="2800" dirty="0"/>
              <a:t>?&gt;</a:t>
            </a:r>
            <a:endParaRPr lang="en-AU" sz="2800" dirty="0"/>
          </a:p>
        </p:txBody>
      </p:sp>
      <p:sp>
        <p:nvSpPr>
          <p:cNvPr id="11" name="Rectangle 2">
            <a:extLst>
              <a:ext uri="{FF2B5EF4-FFF2-40B4-BE49-F238E27FC236}">
                <a16:creationId xmlns:a16="http://schemas.microsoft.com/office/drawing/2014/main" id="{235942D0-F612-6DF7-640C-EDAA9B2C8D24}"/>
              </a:ext>
            </a:extLst>
          </p:cNvPr>
          <p:cNvSpPr>
            <a:spLocks noChangeArrowheads="1"/>
          </p:cNvSpPr>
          <p:nvPr/>
        </p:nvSpPr>
        <p:spPr bwMode="auto">
          <a:xfrm>
            <a:off x="0" y="3959695"/>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sz="2800" dirty="0"/>
              <a:t>Displays a </a:t>
            </a:r>
            <a:r>
              <a:rPr lang="en-US" sz="2800" b="1" dirty="0"/>
              <a:t>confirmation message</a:t>
            </a:r>
            <a:r>
              <a:rPr lang="en-US" sz="2800" dirty="0"/>
              <a:t> after successful insertion.</a:t>
            </a:r>
            <a:endParaRPr lang="en-US" altLang="en-US" sz="2800" dirty="0">
              <a:solidFill>
                <a:schemeClr val="tx1"/>
              </a:solidFill>
            </a:endParaRPr>
          </a:p>
        </p:txBody>
      </p:sp>
    </p:spTree>
    <p:extLst>
      <p:ext uri="{BB962C8B-B14F-4D97-AF65-F5344CB8AC3E}">
        <p14:creationId xmlns:p14="http://schemas.microsoft.com/office/powerpoint/2010/main" val="11329713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D8EFD-6B3F-5EA6-BADE-A6DFE79C191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6EEF9E-813E-4437-315F-582C09A0999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72</a:t>
            </a:fld>
            <a:endParaRPr lang="en-AU"/>
          </a:p>
        </p:txBody>
      </p:sp>
      <p:sp>
        <p:nvSpPr>
          <p:cNvPr id="5" name="Title 1">
            <a:extLst>
              <a:ext uri="{FF2B5EF4-FFF2-40B4-BE49-F238E27FC236}">
                <a16:creationId xmlns:a16="http://schemas.microsoft.com/office/drawing/2014/main" id="{F6B45B4D-CB0C-3D95-B63D-C543F897B4DD}"/>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12BF6E51-ABAB-4DC4-81E3-1D4402D27A2C}"/>
              </a:ext>
            </a:extLst>
          </p:cNvPr>
          <p:cNvSpPr txBox="1"/>
          <p:nvPr/>
        </p:nvSpPr>
        <p:spPr>
          <a:xfrm>
            <a:off x="0" y="3005587"/>
            <a:ext cx="12192000" cy="1964512"/>
          </a:xfrm>
          <a:prstGeom prst="rect">
            <a:avLst/>
          </a:prstGeom>
          <a:noFill/>
        </p:spPr>
        <p:txBody>
          <a:bodyPr wrap="square">
            <a:spAutoFit/>
          </a:bodyPr>
          <a:lstStyle/>
          <a:p>
            <a:pPr algn="l" rtl="0" eaLnBrk="0" fontAlgn="base" hangingPunct="0">
              <a:lnSpc>
                <a:spcPct val="150000"/>
              </a:lnSpc>
              <a:spcBef>
                <a:spcPct val="0"/>
              </a:spcBef>
              <a:spcAft>
                <a:spcPct val="0"/>
              </a:spcAft>
            </a:pPr>
            <a:r>
              <a:rPr lang="en-US" altLang="en-US" sz="2800" dirty="0">
                <a:solidFill>
                  <a:schemeClr val="tx1"/>
                </a:solidFill>
              </a:rPr>
              <a:t>Both form_register.html and </a:t>
            </a:r>
            <a:r>
              <a:rPr lang="en-US" altLang="en-US" sz="2800" dirty="0" err="1">
                <a:solidFill>
                  <a:schemeClr val="tx1"/>
                </a:solidFill>
              </a:rPr>
              <a:t>form_register.php</a:t>
            </a:r>
            <a:r>
              <a:rPr lang="en-US" altLang="en-US" sz="2800" dirty="0">
                <a:solidFill>
                  <a:schemeClr val="tx1"/>
                </a:solidFill>
              </a:rPr>
              <a:t> should be saved in:</a:t>
            </a:r>
            <a:br>
              <a:rPr lang="en-US" altLang="en-US" sz="2800" dirty="0">
                <a:solidFill>
                  <a:schemeClr val="tx1"/>
                </a:solidFill>
              </a:rPr>
            </a:br>
            <a:r>
              <a:rPr lang="en-US" altLang="en-US" sz="2800" dirty="0">
                <a:solidFill>
                  <a:schemeClr val="tx1"/>
                </a:solidFill>
              </a:rPr>
              <a:t>For example:</a:t>
            </a:r>
          </a:p>
          <a:p>
            <a:pPr algn="l" rtl="0" eaLnBrk="0" fontAlgn="base" hangingPunct="0">
              <a:lnSpc>
                <a:spcPct val="150000"/>
              </a:lnSpc>
              <a:spcBef>
                <a:spcPct val="0"/>
              </a:spcBef>
              <a:spcAft>
                <a:spcPct val="0"/>
              </a:spcAft>
            </a:pPr>
            <a:r>
              <a:rPr lang="en-US" altLang="en-US" sz="2800" dirty="0">
                <a:solidFill>
                  <a:schemeClr val="tx1"/>
                </a:solidFill>
              </a:rPr>
              <a:t>C:\xampp\htdocs\student_registration\ </a:t>
            </a:r>
          </a:p>
        </p:txBody>
      </p:sp>
      <p:pic>
        <p:nvPicPr>
          <p:cNvPr id="6" name="Picture 5">
            <a:extLst>
              <a:ext uri="{FF2B5EF4-FFF2-40B4-BE49-F238E27FC236}">
                <a16:creationId xmlns:a16="http://schemas.microsoft.com/office/drawing/2014/main" id="{7DA5CA77-0FFB-A626-961C-E9B3710A5113}"/>
              </a:ext>
            </a:extLst>
          </p:cNvPr>
          <p:cNvPicPr>
            <a:picLocks noChangeAspect="1"/>
          </p:cNvPicPr>
          <p:nvPr/>
        </p:nvPicPr>
        <p:blipFill>
          <a:blip r:embed="rId2"/>
          <a:stretch>
            <a:fillRect/>
          </a:stretch>
        </p:blipFill>
        <p:spPr>
          <a:xfrm>
            <a:off x="5971308" y="5112133"/>
            <a:ext cx="6220693" cy="3362794"/>
          </a:xfrm>
          <a:prstGeom prst="rect">
            <a:avLst/>
          </a:prstGeom>
        </p:spPr>
      </p:pic>
    </p:spTree>
    <p:extLst>
      <p:ext uri="{BB962C8B-B14F-4D97-AF65-F5344CB8AC3E}">
        <p14:creationId xmlns:p14="http://schemas.microsoft.com/office/powerpoint/2010/main" val="4009606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0396-B0ED-4992-067B-AA17FE0E61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51D923-6BEE-6F6D-A98E-99D70CF4990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73</a:t>
            </a:fld>
            <a:endParaRPr lang="en-AU"/>
          </a:p>
        </p:txBody>
      </p:sp>
      <p:sp>
        <p:nvSpPr>
          <p:cNvPr id="5" name="Title 1">
            <a:extLst>
              <a:ext uri="{FF2B5EF4-FFF2-40B4-BE49-F238E27FC236}">
                <a16:creationId xmlns:a16="http://schemas.microsoft.com/office/drawing/2014/main" id="{E453893A-6142-CBC3-D09D-82F1746BDAC5}"/>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D280F15D-CA37-2CE0-0CF6-B61B2BF8320F}"/>
              </a:ext>
            </a:extLst>
          </p:cNvPr>
          <p:cNvSpPr txBox="1"/>
          <p:nvPr/>
        </p:nvSpPr>
        <p:spPr>
          <a:xfrm>
            <a:off x="0" y="3005587"/>
            <a:ext cx="12192000" cy="1964512"/>
          </a:xfrm>
          <a:prstGeom prst="rect">
            <a:avLst/>
          </a:prstGeom>
          <a:noFill/>
        </p:spPr>
        <p:txBody>
          <a:bodyPr wrap="square">
            <a:spAutoFit/>
          </a:bodyPr>
          <a:lstStyle/>
          <a:p>
            <a:pPr>
              <a:lnSpc>
                <a:spcPct val="150000"/>
              </a:lnSpc>
              <a:buNone/>
            </a:pPr>
            <a:r>
              <a:rPr lang="en-US" sz="2800" b="1" dirty="0"/>
              <a:t>Create the Database</a:t>
            </a:r>
          </a:p>
          <a:p>
            <a:pPr marL="457200" indent="-457200">
              <a:lnSpc>
                <a:spcPct val="150000"/>
              </a:lnSpc>
              <a:buFont typeface="Arial" panose="020B0604020202020204" pitchFamily="34" charset="0"/>
              <a:buChar char="•"/>
            </a:pPr>
            <a:r>
              <a:rPr lang="en-US" sz="2800" dirty="0"/>
              <a:t>Click on Admin next to MySQL</a:t>
            </a:r>
          </a:p>
          <a:p>
            <a:pPr marL="457200" indent="-457200">
              <a:lnSpc>
                <a:spcPct val="150000"/>
              </a:lnSpc>
              <a:buFont typeface="Arial" panose="020B0604020202020204" pitchFamily="34" charset="0"/>
              <a:buChar char="•"/>
            </a:pPr>
            <a:r>
              <a:rPr lang="en-US" sz="2800" dirty="0"/>
              <a:t>In </a:t>
            </a:r>
            <a:r>
              <a:rPr lang="en-US" sz="2800" b="1" dirty="0"/>
              <a:t>phpMyAdmin</a:t>
            </a:r>
            <a:r>
              <a:rPr lang="en-US" sz="2800" dirty="0"/>
              <a:t> (access via http://localhost/phpmyadmin):</a:t>
            </a:r>
          </a:p>
        </p:txBody>
      </p:sp>
      <p:pic>
        <p:nvPicPr>
          <p:cNvPr id="7" name="Picture 6">
            <a:extLst>
              <a:ext uri="{FF2B5EF4-FFF2-40B4-BE49-F238E27FC236}">
                <a16:creationId xmlns:a16="http://schemas.microsoft.com/office/drawing/2014/main" id="{F8B3A5D5-313C-7926-EDC0-4B18C4BC7E2E}"/>
              </a:ext>
            </a:extLst>
          </p:cNvPr>
          <p:cNvPicPr>
            <a:picLocks noChangeAspect="1"/>
          </p:cNvPicPr>
          <p:nvPr/>
        </p:nvPicPr>
        <p:blipFill>
          <a:blip r:embed="rId2"/>
          <a:srcRect l="4664" t="4228" r="54268" b="48130"/>
          <a:stretch/>
        </p:blipFill>
        <p:spPr>
          <a:xfrm>
            <a:off x="6902606" y="5006547"/>
            <a:ext cx="5289395" cy="3451654"/>
          </a:xfrm>
          <a:prstGeom prst="rect">
            <a:avLst/>
          </a:prstGeom>
        </p:spPr>
      </p:pic>
      <p:sp>
        <p:nvSpPr>
          <p:cNvPr id="8" name="Rectangle: Rounded Corners 7">
            <a:extLst>
              <a:ext uri="{FF2B5EF4-FFF2-40B4-BE49-F238E27FC236}">
                <a16:creationId xmlns:a16="http://schemas.microsoft.com/office/drawing/2014/main" id="{ECF64D93-279C-E244-BAB6-D38A98278730}"/>
              </a:ext>
            </a:extLst>
          </p:cNvPr>
          <p:cNvSpPr/>
          <p:nvPr/>
        </p:nvSpPr>
        <p:spPr>
          <a:xfrm>
            <a:off x="9645805" y="5813989"/>
            <a:ext cx="490654" cy="20209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34108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4CE8B-F29B-E755-D91A-36E3F3DA0A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2CFADF-5A8A-EC23-4E32-62F24AF0DA37}"/>
              </a:ext>
            </a:extLst>
          </p:cNvPr>
          <p:cNvPicPr>
            <a:picLocks noChangeAspect="1"/>
          </p:cNvPicPr>
          <p:nvPr/>
        </p:nvPicPr>
        <p:blipFill>
          <a:blip r:embed="rId2"/>
          <a:srcRect t="9268" r="854" b="7315"/>
          <a:stretch/>
        </p:blipFill>
        <p:spPr>
          <a:xfrm>
            <a:off x="1906860" y="4220428"/>
            <a:ext cx="8954429" cy="4237773"/>
          </a:xfrm>
          <a:prstGeom prst="rect">
            <a:avLst/>
          </a:prstGeom>
        </p:spPr>
      </p:pic>
      <p:sp>
        <p:nvSpPr>
          <p:cNvPr id="4" name="Slide Number Placeholder 3">
            <a:extLst>
              <a:ext uri="{FF2B5EF4-FFF2-40B4-BE49-F238E27FC236}">
                <a16:creationId xmlns:a16="http://schemas.microsoft.com/office/drawing/2014/main" id="{6DA6B0F8-6DE0-9E8D-A40A-6A16606EDC6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74</a:t>
            </a:fld>
            <a:endParaRPr lang="en-AU"/>
          </a:p>
        </p:txBody>
      </p:sp>
      <p:sp>
        <p:nvSpPr>
          <p:cNvPr id="5" name="Title 1">
            <a:extLst>
              <a:ext uri="{FF2B5EF4-FFF2-40B4-BE49-F238E27FC236}">
                <a16:creationId xmlns:a16="http://schemas.microsoft.com/office/drawing/2014/main" id="{DD492D01-494B-97EC-28AE-B2A8E3086309}"/>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E1472C6A-AD6E-FA6C-CF0E-4A215FC47B66}"/>
              </a:ext>
            </a:extLst>
          </p:cNvPr>
          <p:cNvSpPr txBox="1"/>
          <p:nvPr/>
        </p:nvSpPr>
        <p:spPr>
          <a:xfrm>
            <a:off x="0" y="3005588"/>
            <a:ext cx="12192000" cy="13181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Click on SQL</a:t>
            </a:r>
          </a:p>
          <a:p>
            <a:pPr marL="457200" indent="-457200">
              <a:lnSpc>
                <a:spcPct val="150000"/>
              </a:lnSpc>
              <a:buFont typeface="Arial" panose="020B0604020202020204" pitchFamily="34" charset="0"/>
              <a:buChar char="•"/>
            </a:pPr>
            <a:r>
              <a:rPr lang="en-US" sz="2800" b="1" dirty="0"/>
              <a:t>Run this SQL Code:</a:t>
            </a:r>
            <a:endParaRPr lang="en-US" sz="2800" dirty="0"/>
          </a:p>
        </p:txBody>
      </p:sp>
      <p:sp>
        <p:nvSpPr>
          <p:cNvPr id="8" name="Rectangle: Rounded Corners 7">
            <a:extLst>
              <a:ext uri="{FF2B5EF4-FFF2-40B4-BE49-F238E27FC236}">
                <a16:creationId xmlns:a16="http://schemas.microsoft.com/office/drawing/2014/main" id="{150224AE-457B-D6D5-9C23-81D51CEE9572}"/>
              </a:ext>
            </a:extLst>
          </p:cNvPr>
          <p:cNvSpPr/>
          <p:nvPr/>
        </p:nvSpPr>
        <p:spPr>
          <a:xfrm>
            <a:off x="4438186" y="4827107"/>
            <a:ext cx="490654" cy="20209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54844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43997-4DE9-E07A-B8D0-7A6C07F5317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088972-4D96-CB8F-8008-7452B4F9725D}"/>
              </a:ext>
            </a:extLst>
          </p:cNvPr>
          <p:cNvPicPr>
            <a:picLocks noChangeAspect="1"/>
          </p:cNvPicPr>
          <p:nvPr/>
        </p:nvPicPr>
        <p:blipFill>
          <a:blip r:embed="rId2"/>
          <a:srcRect l="25335" t="9105" b="47481"/>
          <a:stretch/>
        </p:blipFill>
        <p:spPr>
          <a:xfrm>
            <a:off x="2977376" y="4928154"/>
            <a:ext cx="9103112" cy="2977376"/>
          </a:xfrm>
          <a:prstGeom prst="rect">
            <a:avLst/>
          </a:prstGeom>
        </p:spPr>
      </p:pic>
      <p:sp>
        <p:nvSpPr>
          <p:cNvPr id="4" name="Slide Number Placeholder 3">
            <a:extLst>
              <a:ext uri="{FF2B5EF4-FFF2-40B4-BE49-F238E27FC236}">
                <a16:creationId xmlns:a16="http://schemas.microsoft.com/office/drawing/2014/main" id="{D1F3C247-F311-90DD-92A8-9DA2DDCB011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75</a:t>
            </a:fld>
            <a:endParaRPr lang="en-AU"/>
          </a:p>
        </p:txBody>
      </p:sp>
      <p:sp>
        <p:nvSpPr>
          <p:cNvPr id="5" name="Title 1">
            <a:extLst>
              <a:ext uri="{FF2B5EF4-FFF2-40B4-BE49-F238E27FC236}">
                <a16:creationId xmlns:a16="http://schemas.microsoft.com/office/drawing/2014/main" id="{672D9ABE-5BDE-0750-8AFA-EDE53E8CC0F2}"/>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6AED1C00-B071-4306-ACAA-29ECA35AA777}"/>
              </a:ext>
            </a:extLst>
          </p:cNvPr>
          <p:cNvSpPr txBox="1"/>
          <p:nvPr/>
        </p:nvSpPr>
        <p:spPr>
          <a:xfrm>
            <a:off x="0" y="3005588"/>
            <a:ext cx="12192000" cy="13181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Click on SQL</a:t>
            </a:r>
          </a:p>
          <a:p>
            <a:pPr marL="457200" indent="-457200">
              <a:lnSpc>
                <a:spcPct val="150000"/>
              </a:lnSpc>
              <a:buFont typeface="Arial" panose="020B0604020202020204" pitchFamily="34" charset="0"/>
              <a:buChar char="•"/>
            </a:pPr>
            <a:r>
              <a:rPr lang="en-US" sz="2800" b="1" dirty="0"/>
              <a:t>Run this SQL Code (Click on Go)</a:t>
            </a:r>
            <a:endParaRPr lang="en-US" sz="2800" dirty="0"/>
          </a:p>
        </p:txBody>
      </p:sp>
      <p:sp>
        <p:nvSpPr>
          <p:cNvPr id="8" name="Rectangle: Rounded Corners 7">
            <a:extLst>
              <a:ext uri="{FF2B5EF4-FFF2-40B4-BE49-F238E27FC236}">
                <a16:creationId xmlns:a16="http://schemas.microsoft.com/office/drawing/2014/main" id="{1EA2CF3F-19FC-C56B-85D5-5BEF1CFBFDEE}"/>
              </a:ext>
            </a:extLst>
          </p:cNvPr>
          <p:cNvSpPr/>
          <p:nvPr/>
        </p:nvSpPr>
        <p:spPr>
          <a:xfrm>
            <a:off x="3189250" y="7052813"/>
            <a:ext cx="8408018" cy="90373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614747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19E3C-0F91-1DCD-25FB-FCE3B77D14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9B9-5FB3-C59F-6FAE-8AEEF785498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76</a:t>
            </a:fld>
            <a:endParaRPr lang="en-AU"/>
          </a:p>
        </p:txBody>
      </p:sp>
      <p:sp>
        <p:nvSpPr>
          <p:cNvPr id="5" name="Title 1">
            <a:extLst>
              <a:ext uri="{FF2B5EF4-FFF2-40B4-BE49-F238E27FC236}">
                <a16:creationId xmlns:a16="http://schemas.microsoft.com/office/drawing/2014/main" id="{1AEB6274-13F0-88E0-0C0A-973CFCEAB97C}"/>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B05E8EEA-2765-1118-2F0E-FD2E50068BB7}"/>
              </a:ext>
            </a:extLst>
          </p:cNvPr>
          <p:cNvSpPr txBox="1"/>
          <p:nvPr/>
        </p:nvSpPr>
        <p:spPr>
          <a:xfrm>
            <a:off x="0" y="3005588"/>
            <a:ext cx="12192000" cy="2597827"/>
          </a:xfrm>
          <a:prstGeom prst="rect">
            <a:avLst/>
          </a:prstGeom>
          <a:noFill/>
        </p:spPr>
        <p:txBody>
          <a:bodyPr wrap="square">
            <a:spAutoFit/>
          </a:bodyPr>
          <a:lstStyle/>
          <a:p>
            <a:pPr algn="l" rtl="0" eaLnBrk="0" fontAlgn="base" hangingPunct="0">
              <a:lnSpc>
                <a:spcPct val="150000"/>
              </a:lnSpc>
              <a:spcBef>
                <a:spcPct val="0"/>
              </a:spcBef>
              <a:spcAft>
                <a:spcPct val="0"/>
              </a:spcAft>
            </a:pPr>
            <a:r>
              <a:rPr lang="en-US" altLang="en-US" sz="2800" b="1" dirty="0">
                <a:solidFill>
                  <a:schemeClr val="tx1"/>
                </a:solidFill>
              </a:rPr>
              <a:t>Create the students Table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After selecting ict655 database in phpMyAdmin, go to the SQL tab and paste:</a:t>
            </a: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t>Click on GO</a:t>
            </a:r>
            <a:endParaRPr lang="en-US" altLang="en-US" sz="2800" dirty="0">
              <a:solidFill>
                <a:schemeClr val="tx1"/>
              </a:solidFill>
            </a:endParaRPr>
          </a:p>
        </p:txBody>
      </p:sp>
      <p:sp>
        <p:nvSpPr>
          <p:cNvPr id="7" name="TextBox 6">
            <a:extLst>
              <a:ext uri="{FF2B5EF4-FFF2-40B4-BE49-F238E27FC236}">
                <a16:creationId xmlns:a16="http://schemas.microsoft.com/office/drawing/2014/main" id="{397A35FC-6749-7E5F-1D83-EF93FAB3E05A}"/>
              </a:ext>
            </a:extLst>
          </p:cNvPr>
          <p:cNvSpPr txBox="1"/>
          <p:nvPr/>
        </p:nvSpPr>
        <p:spPr>
          <a:xfrm>
            <a:off x="108726" y="5758194"/>
            <a:ext cx="6161048" cy="3108543"/>
          </a:xfrm>
          <a:prstGeom prst="rect">
            <a:avLst/>
          </a:prstGeom>
          <a:noFill/>
        </p:spPr>
        <p:txBody>
          <a:bodyPr wrap="square">
            <a:spAutoFit/>
          </a:bodyPr>
          <a:lstStyle/>
          <a:p>
            <a:r>
              <a:rPr lang="en-AU" sz="2800" dirty="0"/>
              <a:t>CREATE TABLE students (</a:t>
            </a:r>
          </a:p>
          <a:p>
            <a:r>
              <a:rPr lang="en-AU" sz="2800" dirty="0"/>
              <a:t>  </a:t>
            </a:r>
            <a:r>
              <a:rPr lang="en-AU" sz="2800" dirty="0" err="1"/>
              <a:t>student_id</a:t>
            </a:r>
            <a:r>
              <a:rPr lang="en-AU" sz="2800" dirty="0"/>
              <a:t> VARCHAR(20) PRIMARY KEY,</a:t>
            </a:r>
          </a:p>
          <a:p>
            <a:r>
              <a:rPr lang="en-AU" sz="2800" dirty="0"/>
              <a:t>  name VARCHAR(100),</a:t>
            </a:r>
          </a:p>
          <a:p>
            <a:r>
              <a:rPr lang="en-AU" sz="2800" dirty="0"/>
              <a:t>  email VARCHAR(100),</a:t>
            </a:r>
          </a:p>
          <a:p>
            <a:r>
              <a:rPr lang="en-AU" sz="2800" dirty="0"/>
              <a:t>  language VARCHAR(50)</a:t>
            </a:r>
          </a:p>
          <a:p>
            <a:r>
              <a:rPr lang="en-AU" sz="2800" dirty="0"/>
              <a:t>);</a:t>
            </a:r>
          </a:p>
        </p:txBody>
      </p:sp>
      <p:pic>
        <p:nvPicPr>
          <p:cNvPr id="11" name="Picture 10">
            <a:extLst>
              <a:ext uri="{FF2B5EF4-FFF2-40B4-BE49-F238E27FC236}">
                <a16:creationId xmlns:a16="http://schemas.microsoft.com/office/drawing/2014/main" id="{87270486-2B76-3CEA-21B7-0F0F47B39CB9}"/>
              </a:ext>
            </a:extLst>
          </p:cNvPr>
          <p:cNvPicPr>
            <a:picLocks noChangeAspect="1"/>
          </p:cNvPicPr>
          <p:nvPr/>
        </p:nvPicPr>
        <p:blipFill>
          <a:blip r:embed="rId2"/>
          <a:srcRect t="7665" r="47226" b="43577"/>
          <a:stretch/>
        </p:blipFill>
        <p:spPr>
          <a:xfrm>
            <a:off x="6269774" y="5380463"/>
            <a:ext cx="5922226" cy="3077737"/>
          </a:xfrm>
          <a:prstGeom prst="rect">
            <a:avLst/>
          </a:prstGeom>
        </p:spPr>
      </p:pic>
    </p:spTree>
    <p:extLst>
      <p:ext uri="{BB962C8B-B14F-4D97-AF65-F5344CB8AC3E}">
        <p14:creationId xmlns:p14="http://schemas.microsoft.com/office/powerpoint/2010/main" val="622749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75E0C-5C74-7C8B-F0CE-44AABF405D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308FCE-1734-EB21-57D2-892A2286206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77</a:t>
            </a:fld>
            <a:endParaRPr lang="en-AU"/>
          </a:p>
        </p:txBody>
      </p:sp>
      <p:sp>
        <p:nvSpPr>
          <p:cNvPr id="5" name="Title 1">
            <a:extLst>
              <a:ext uri="{FF2B5EF4-FFF2-40B4-BE49-F238E27FC236}">
                <a16:creationId xmlns:a16="http://schemas.microsoft.com/office/drawing/2014/main" id="{E4296E6E-7A57-5ED9-36A3-11466BEBE9E9}"/>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65C5A743-2088-FAF8-99DD-2DB88E722800}"/>
              </a:ext>
            </a:extLst>
          </p:cNvPr>
          <p:cNvSpPr txBox="1"/>
          <p:nvPr/>
        </p:nvSpPr>
        <p:spPr>
          <a:xfrm>
            <a:off x="0" y="3005588"/>
            <a:ext cx="12192000" cy="671851"/>
          </a:xfrm>
          <a:prstGeom prst="rect">
            <a:avLst/>
          </a:prstGeom>
          <a:noFill/>
        </p:spPr>
        <p:txBody>
          <a:bodyPr wrap="square">
            <a:spAutoFit/>
          </a:bodyPr>
          <a:lstStyle/>
          <a:p>
            <a:pPr algn="l" rtl="0" eaLnBrk="0" fontAlgn="base" hangingPunct="0">
              <a:lnSpc>
                <a:spcPct val="150000"/>
              </a:lnSpc>
              <a:spcBef>
                <a:spcPct val="0"/>
              </a:spcBef>
              <a:spcAft>
                <a:spcPct val="0"/>
              </a:spcAft>
            </a:pPr>
            <a:r>
              <a:rPr lang="en-US" altLang="en-US" sz="2800" b="1" dirty="0">
                <a:solidFill>
                  <a:schemeClr val="tx1"/>
                </a:solidFill>
              </a:rPr>
              <a:t>Start Services in XAMPP</a:t>
            </a:r>
            <a:endParaRPr lang="en-US" altLang="en-US" sz="2800" dirty="0">
              <a:solidFill>
                <a:schemeClr val="tx1"/>
              </a:solidFill>
            </a:endParaRPr>
          </a:p>
        </p:txBody>
      </p:sp>
      <p:sp>
        <p:nvSpPr>
          <p:cNvPr id="7" name="TextBox 6">
            <a:extLst>
              <a:ext uri="{FF2B5EF4-FFF2-40B4-BE49-F238E27FC236}">
                <a16:creationId xmlns:a16="http://schemas.microsoft.com/office/drawing/2014/main" id="{6326F878-8C5C-4056-94C9-038CDBA95346}"/>
              </a:ext>
            </a:extLst>
          </p:cNvPr>
          <p:cNvSpPr txBox="1"/>
          <p:nvPr/>
        </p:nvSpPr>
        <p:spPr>
          <a:xfrm>
            <a:off x="-1" y="3725222"/>
            <a:ext cx="12191999" cy="1961627"/>
          </a:xfrm>
          <a:prstGeom prst="rect">
            <a:avLst/>
          </a:prstGeom>
          <a:noFill/>
        </p:spPr>
        <p:txBody>
          <a:bodyPr wrap="square">
            <a:spAutoFit/>
          </a:bodyPr>
          <a:lstStyle/>
          <a:p>
            <a:pPr>
              <a:lnSpc>
                <a:spcPct val="150000"/>
              </a:lnSpc>
              <a:buNone/>
            </a:pPr>
            <a:r>
              <a:rPr lang="en-US" sz="2800" dirty="0"/>
              <a:t>Ensure the following are </a:t>
            </a:r>
            <a:r>
              <a:rPr lang="en-US" sz="2800" b="1" dirty="0"/>
              <a:t>green</a:t>
            </a:r>
            <a:r>
              <a:rPr lang="en-US" sz="2800" dirty="0"/>
              <a:t> in the XAMPP control panel:</a:t>
            </a:r>
          </a:p>
          <a:p>
            <a:pPr marL="914400" lvl="1" indent="-457200">
              <a:lnSpc>
                <a:spcPct val="150000"/>
              </a:lnSpc>
              <a:buFont typeface="Wingdings" panose="05000000000000000000" pitchFamily="2" charset="2"/>
              <a:buChar char="ü"/>
            </a:pPr>
            <a:r>
              <a:rPr lang="en-US" sz="2800" b="1" dirty="0"/>
              <a:t>Apache</a:t>
            </a:r>
            <a:r>
              <a:rPr lang="en-US" sz="2800" dirty="0"/>
              <a:t> (for the PHP backend)</a:t>
            </a:r>
            <a:endParaRPr lang="fa-IR" sz="2800" dirty="0"/>
          </a:p>
          <a:p>
            <a:pPr marL="914400" lvl="1" indent="-457200">
              <a:lnSpc>
                <a:spcPct val="150000"/>
              </a:lnSpc>
              <a:buFont typeface="Wingdings" panose="05000000000000000000" pitchFamily="2" charset="2"/>
              <a:buChar char="ü"/>
            </a:pPr>
            <a:r>
              <a:rPr lang="en-US" sz="2800" b="1" dirty="0"/>
              <a:t>MySQL</a:t>
            </a:r>
            <a:r>
              <a:rPr lang="en-US" sz="2800" dirty="0"/>
              <a:t> (for the database)</a:t>
            </a:r>
          </a:p>
        </p:txBody>
      </p:sp>
      <p:pic>
        <p:nvPicPr>
          <p:cNvPr id="3" name="Picture 2">
            <a:extLst>
              <a:ext uri="{FF2B5EF4-FFF2-40B4-BE49-F238E27FC236}">
                <a16:creationId xmlns:a16="http://schemas.microsoft.com/office/drawing/2014/main" id="{91BB012D-9EEC-1EBC-0CAA-CAB6CA3C5231}"/>
              </a:ext>
            </a:extLst>
          </p:cNvPr>
          <p:cNvPicPr>
            <a:picLocks noChangeAspect="1"/>
          </p:cNvPicPr>
          <p:nvPr/>
        </p:nvPicPr>
        <p:blipFill>
          <a:blip r:embed="rId2"/>
          <a:srcRect r="54360" b="47968"/>
          <a:stretch/>
        </p:blipFill>
        <p:spPr>
          <a:xfrm>
            <a:off x="5932450" y="4498828"/>
            <a:ext cx="6259551" cy="4014140"/>
          </a:xfrm>
          <a:prstGeom prst="rect">
            <a:avLst/>
          </a:prstGeom>
        </p:spPr>
      </p:pic>
      <p:sp>
        <p:nvSpPr>
          <p:cNvPr id="6" name="Rectangle: Rounded Corners 5">
            <a:extLst>
              <a:ext uri="{FF2B5EF4-FFF2-40B4-BE49-F238E27FC236}">
                <a16:creationId xmlns:a16="http://schemas.microsoft.com/office/drawing/2014/main" id="{43A33C86-04E8-34AA-F42D-761537E9A3D6}"/>
              </a:ext>
            </a:extLst>
          </p:cNvPr>
          <p:cNvSpPr/>
          <p:nvPr/>
        </p:nvSpPr>
        <p:spPr>
          <a:xfrm>
            <a:off x="6612966" y="5190559"/>
            <a:ext cx="613025" cy="7474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699494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BEB81-7560-239E-0381-3E09CA1376E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235574-8635-499C-0F28-B32CB5E73D0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78</a:t>
            </a:fld>
            <a:endParaRPr lang="en-AU"/>
          </a:p>
        </p:txBody>
      </p:sp>
      <p:sp>
        <p:nvSpPr>
          <p:cNvPr id="5" name="Title 1">
            <a:extLst>
              <a:ext uri="{FF2B5EF4-FFF2-40B4-BE49-F238E27FC236}">
                <a16:creationId xmlns:a16="http://schemas.microsoft.com/office/drawing/2014/main" id="{8BA444CB-8E20-47EF-6E30-9049916A7C8A}"/>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12E40358-C672-4DD8-F932-AEC78FA85FDC}"/>
              </a:ext>
            </a:extLst>
          </p:cNvPr>
          <p:cNvSpPr txBox="1"/>
          <p:nvPr/>
        </p:nvSpPr>
        <p:spPr>
          <a:xfrm>
            <a:off x="0" y="3005587"/>
            <a:ext cx="12192000" cy="1964512"/>
          </a:xfrm>
          <a:prstGeom prst="rect">
            <a:avLst/>
          </a:prstGeom>
          <a:noFill/>
        </p:spPr>
        <p:txBody>
          <a:bodyPr wrap="square">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t>Open your browser and go to:</a:t>
            </a:r>
          </a:p>
          <a:p>
            <a:pPr algn="l" rtl="0" eaLnBrk="0" fontAlgn="base" hangingPunct="0">
              <a:lnSpc>
                <a:spcPct val="150000"/>
              </a:lnSpc>
              <a:spcBef>
                <a:spcPct val="0"/>
              </a:spcBef>
              <a:spcAft>
                <a:spcPct val="0"/>
              </a:spcAft>
            </a:pPr>
            <a:r>
              <a:rPr lang="en-US" sz="2800" dirty="0">
                <a:hlinkClick r:id="rId2"/>
              </a:rPr>
              <a:t>localhost/</a:t>
            </a:r>
            <a:r>
              <a:rPr lang="en-US" sz="2800" dirty="0" err="1">
                <a:hlinkClick r:id="rId2"/>
              </a:rPr>
              <a:t>student_registration</a:t>
            </a:r>
            <a:r>
              <a:rPr lang="en-US" sz="2800" dirty="0">
                <a:hlinkClick r:id="rId2"/>
              </a:rPr>
              <a:t>/form_register.html</a:t>
            </a:r>
            <a:endParaRPr lang="fa-IR" altLang="en-US" sz="2800" dirty="0">
              <a:solidFill>
                <a:schemeClr val="tx1"/>
              </a:solidFill>
            </a:endParaRPr>
          </a:p>
          <a:p>
            <a:pPr marL="457200" indent="-457200" algn="l" rtl="0" eaLnBrk="0" fontAlgn="base" hangingPunct="0">
              <a:lnSpc>
                <a:spcPct val="150000"/>
              </a:lnSpc>
              <a:spcBef>
                <a:spcPct val="0"/>
              </a:spcBef>
              <a:spcAft>
                <a:spcPct val="0"/>
              </a:spcAft>
              <a:buFont typeface="Arial" panose="020B0604020202020204" pitchFamily="34" charset="0"/>
              <a:buChar char="•"/>
            </a:pPr>
            <a:r>
              <a:rPr lang="en-US" altLang="en-US" sz="2800" dirty="0">
                <a:solidFill>
                  <a:schemeClr val="tx1"/>
                </a:solidFill>
              </a:rPr>
              <a:t>Enter Sample Input</a:t>
            </a:r>
          </a:p>
        </p:txBody>
      </p:sp>
      <p:pic>
        <p:nvPicPr>
          <p:cNvPr id="6" name="Picture 5">
            <a:extLst>
              <a:ext uri="{FF2B5EF4-FFF2-40B4-BE49-F238E27FC236}">
                <a16:creationId xmlns:a16="http://schemas.microsoft.com/office/drawing/2014/main" id="{EBEFDEA5-F5F8-11B8-7F32-4EC268B59B46}"/>
              </a:ext>
            </a:extLst>
          </p:cNvPr>
          <p:cNvPicPr>
            <a:picLocks noChangeAspect="1"/>
          </p:cNvPicPr>
          <p:nvPr/>
        </p:nvPicPr>
        <p:blipFill>
          <a:blip r:embed="rId3"/>
          <a:srcRect b="43577"/>
          <a:stretch/>
        </p:blipFill>
        <p:spPr>
          <a:xfrm>
            <a:off x="559420" y="4943822"/>
            <a:ext cx="11073161" cy="3514378"/>
          </a:xfrm>
          <a:prstGeom prst="rect">
            <a:avLst/>
          </a:prstGeom>
        </p:spPr>
      </p:pic>
    </p:spTree>
    <p:extLst>
      <p:ext uri="{BB962C8B-B14F-4D97-AF65-F5344CB8AC3E}">
        <p14:creationId xmlns:p14="http://schemas.microsoft.com/office/powerpoint/2010/main" val="1347723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205F5-3CDB-EA5C-4C07-1B58C2ACE6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A407DC-D5FD-B322-48BD-F9F62A2A5BF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79</a:t>
            </a:fld>
            <a:endParaRPr lang="en-AU"/>
          </a:p>
        </p:txBody>
      </p:sp>
      <p:sp>
        <p:nvSpPr>
          <p:cNvPr id="5" name="Title 1">
            <a:extLst>
              <a:ext uri="{FF2B5EF4-FFF2-40B4-BE49-F238E27FC236}">
                <a16:creationId xmlns:a16="http://schemas.microsoft.com/office/drawing/2014/main" id="{762B799D-F08A-2E59-1F3E-BADD74CAAC06}"/>
              </a:ext>
            </a:extLst>
          </p:cNvPr>
          <p:cNvSpPr>
            <a:spLocks noGrp="1"/>
          </p:cNvSpPr>
          <p:nvPr>
            <p:ph type="title"/>
          </p:nvPr>
        </p:nvSpPr>
        <p:spPr>
          <a:xfrm>
            <a:off x="3836606" y="1798417"/>
            <a:ext cx="7894477" cy="1020762"/>
          </a:xfrm>
        </p:spPr>
        <p:txBody>
          <a:bodyPr>
            <a:normAutofit fontScale="90000"/>
          </a:bodyPr>
          <a:lstStyle/>
          <a:p>
            <a:pPr algn="l" rtl="0" eaLnBrk="0" fontAlgn="base" hangingPunct="0">
              <a:spcBef>
                <a:spcPct val="0"/>
              </a:spcBef>
              <a:spcAft>
                <a:spcPct val="0"/>
              </a:spcAft>
            </a:pPr>
            <a:r>
              <a:rPr lang="en-US" altLang="en-US" sz="4400" dirty="0">
                <a:solidFill>
                  <a:schemeClr val="tx1"/>
                </a:solidFill>
              </a:rPr>
              <a:t>PHP Form Handling with MySQL (Frontend + Backend)</a:t>
            </a:r>
            <a:endParaRPr lang="en-US" altLang="en-US" sz="4400" b="0" dirty="0">
              <a:solidFill>
                <a:schemeClr val="tx1"/>
              </a:solidFill>
            </a:endParaRPr>
          </a:p>
        </p:txBody>
      </p:sp>
      <p:sp>
        <p:nvSpPr>
          <p:cNvPr id="10" name="TextBox 9">
            <a:extLst>
              <a:ext uri="{FF2B5EF4-FFF2-40B4-BE49-F238E27FC236}">
                <a16:creationId xmlns:a16="http://schemas.microsoft.com/office/drawing/2014/main" id="{67E0C926-CD71-02E1-3630-F46940D57253}"/>
              </a:ext>
            </a:extLst>
          </p:cNvPr>
          <p:cNvSpPr txBox="1"/>
          <p:nvPr/>
        </p:nvSpPr>
        <p:spPr>
          <a:xfrm>
            <a:off x="0" y="3005588"/>
            <a:ext cx="12192000" cy="671851"/>
          </a:xfrm>
          <a:prstGeom prst="rect">
            <a:avLst/>
          </a:prstGeom>
          <a:noFill/>
        </p:spPr>
        <p:txBody>
          <a:bodyPr wrap="square">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sz="2800" dirty="0"/>
              <a:t>Once you submit, it should insert this exact row into the database table</a:t>
            </a:r>
            <a:endParaRPr lang="en-US" altLang="en-US" sz="2800" dirty="0">
              <a:solidFill>
                <a:schemeClr val="tx1"/>
              </a:solidFill>
            </a:endParaRPr>
          </a:p>
        </p:txBody>
      </p:sp>
      <p:pic>
        <p:nvPicPr>
          <p:cNvPr id="3" name="Picture 2">
            <a:extLst>
              <a:ext uri="{FF2B5EF4-FFF2-40B4-BE49-F238E27FC236}">
                <a16:creationId xmlns:a16="http://schemas.microsoft.com/office/drawing/2014/main" id="{6A72043E-38F5-ACBB-3B6E-AA7E73F15BD2}"/>
              </a:ext>
            </a:extLst>
          </p:cNvPr>
          <p:cNvPicPr>
            <a:picLocks noChangeAspect="1"/>
          </p:cNvPicPr>
          <p:nvPr/>
        </p:nvPicPr>
        <p:blipFill>
          <a:blip r:embed="rId2"/>
          <a:srcRect b="65203"/>
          <a:stretch/>
        </p:blipFill>
        <p:spPr>
          <a:xfrm>
            <a:off x="0" y="4454913"/>
            <a:ext cx="12192000" cy="2386361"/>
          </a:xfrm>
          <a:prstGeom prst="rect">
            <a:avLst/>
          </a:prstGeom>
        </p:spPr>
      </p:pic>
    </p:spTree>
    <p:extLst>
      <p:ext uri="{BB962C8B-B14F-4D97-AF65-F5344CB8AC3E}">
        <p14:creationId xmlns:p14="http://schemas.microsoft.com/office/powerpoint/2010/main" val="1781013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F75C5-3CDE-77C9-50AF-4592725CA7F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EB1B611A-D950-32C7-95F6-55F3CBEB3069}"/>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5DB4A0D-9BEC-71B2-C894-9BDCAAF78598}"/>
              </a:ext>
            </a:extLst>
          </p:cNvPr>
          <p:cNvSpPr txBox="1"/>
          <p:nvPr/>
        </p:nvSpPr>
        <p:spPr>
          <a:xfrm>
            <a:off x="0" y="0"/>
            <a:ext cx="11887199" cy="646331"/>
          </a:xfrm>
          <a:prstGeom prst="rect">
            <a:avLst/>
          </a:prstGeom>
          <a:noFill/>
        </p:spPr>
        <p:txBody>
          <a:bodyPr wrap="square">
            <a:spAutoFit/>
          </a:bodyPr>
          <a:lstStyle/>
          <a:p>
            <a:r>
              <a:rPr lang="en-US" sz="3600" b="1" dirty="0"/>
              <a:t>Tools &amp; Technologies to Use</a:t>
            </a:r>
          </a:p>
        </p:txBody>
      </p:sp>
      <p:sp>
        <p:nvSpPr>
          <p:cNvPr id="6" name="Rectangle 1">
            <a:extLst>
              <a:ext uri="{FF2B5EF4-FFF2-40B4-BE49-F238E27FC236}">
                <a16:creationId xmlns:a16="http://schemas.microsoft.com/office/drawing/2014/main" id="{2DD096BA-D1C3-035E-6688-200ED16BD1EF}"/>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6A56A7F6-9C2C-DC7E-6BF1-1BA108FCC509}"/>
              </a:ext>
            </a:extLst>
          </p:cNvPr>
          <p:cNvGraphicFramePr>
            <a:graphicFrameLocks noGrp="1"/>
          </p:cNvGraphicFramePr>
          <p:nvPr>
            <p:extLst>
              <p:ext uri="{D42A27DB-BD31-4B8C-83A1-F6EECF244321}">
                <p14:modId xmlns:p14="http://schemas.microsoft.com/office/powerpoint/2010/main" val="1216939287"/>
              </p:ext>
            </p:extLst>
          </p:nvPr>
        </p:nvGraphicFramePr>
        <p:xfrm>
          <a:off x="609600" y="2240756"/>
          <a:ext cx="10972800" cy="5852160"/>
        </p:xfrm>
        <a:graphic>
          <a:graphicData uri="http://schemas.openxmlformats.org/drawingml/2006/table">
            <a:tbl>
              <a:tblPr>
                <a:tableStyleId>{5DA37D80-6434-44D0-A028-1B22A696006F}</a:tableStyleId>
              </a:tblPr>
              <a:tblGrid>
                <a:gridCol w="3810000">
                  <a:extLst>
                    <a:ext uri="{9D8B030D-6E8A-4147-A177-3AD203B41FA5}">
                      <a16:colId xmlns:a16="http://schemas.microsoft.com/office/drawing/2014/main" val="1372315717"/>
                    </a:ext>
                  </a:extLst>
                </a:gridCol>
                <a:gridCol w="7162800">
                  <a:extLst>
                    <a:ext uri="{9D8B030D-6E8A-4147-A177-3AD203B41FA5}">
                      <a16:colId xmlns:a16="http://schemas.microsoft.com/office/drawing/2014/main" val="4171868711"/>
                    </a:ext>
                  </a:extLst>
                </a:gridCol>
              </a:tblGrid>
              <a:tr h="0">
                <a:tc>
                  <a:txBody>
                    <a:bodyPr/>
                    <a:lstStyle/>
                    <a:p>
                      <a:r>
                        <a:rPr lang="en-US" sz="2800" b="1"/>
                        <a:t>Category</a:t>
                      </a:r>
                    </a:p>
                  </a:txBody>
                  <a:tcPr anchor="ctr">
                    <a:solidFill>
                      <a:schemeClr val="accent2">
                        <a:lumMod val="20000"/>
                        <a:lumOff val="80000"/>
                      </a:schemeClr>
                    </a:solidFill>
                  </a:tcPr>
                </a:tc>
                <a:tc>
                  <a:txBody>
                    <a:bodyPr/>
                    <a:lstStyle/>
                    <a:p>
                      <a:r>
                        <a:rPr lang="en-US" sz="2800" b="1" dirty="0"/>
                        <a:t>Suggested Tools</a:t>
                      </a:r>
                    </a:p>
                  </a:txBody>
                  <a:tcPr anchor="ctr">
                    <a:solidFill>
                      <a:schemeClr val="accent2">
                        <a:lumMod val="20000"/>
                        <a:lumOff val="80000"/>
                      </a:schemeClr>
                    </a:solidFill>
                  </a:tcPr>
                </a:tc>
                <a:extLst>
                  <a:ext uri="{0D108BD9-81ED-4DB2-BD59-A6C34878D82A}">
                    <a16:rowId xmlns:a16="http://schemas.microsoft.com/office/drawing/2014/main" val="3840801216"/>
                  </a:ext>
                </a:extLst>
              </a:tr>
              <a:tr h="0">
                <a:tc>
                  <a:txBody>
                    <a:bodyPr/>
                    <a:lstStyle/>
                    <a:p>
                      <a:r>
                        <a:rPr lang="en-US" sz="2800" b="1"/>
                        <a:t>Web Development</a:t>
                      </a:r>
                      <a:endParaRPr lang="en-US" sz="2800"/>
                    </a:p>
                  </a:txBody>
                  <a:tcPr anchor="ctr"/>
                </a:tc>
                <a:tc>
                  <a:txBody>
                    <a:bodyPr/>
                    <a:lstStyle/>
                    <a:p>
                      <a:r>
                        <a:rPr lang="en-US" sz="2800"/>
                        <a:t>HTML, CSS, JavaScript, PHP, Bootstrap, XAMPP, Node.js, MySQL</a:t>
                      </a:r>
                    </a:p>
                  </a:txBody>
                  <a:tcPr anchor="ctr"/>
                </a:tc>
                <a:extLst>
                  <a:ext uri="{0D108BD9-81ED-4DB2-BD59-A6C34878D82A}">
                    <a16:rowId xmlns:a16="http://schemas.microsoft.com/office/drawing/2014/main" val="3467626226"/>
                  </a:ext>
                </a:extLst>
              </a:tr>
              <a:tr h="0">
                <a:tc>
                  <a:txBody>
                    <a:bodyPr/>
                    <a:lstStyle/>
                    <a:p>
                      <a:r>
                        <a:rPr lang="en-US" sz="2800" b="1"/>
                        <a:t>Mobile Development</a:t>
                      </a:r>
                      <a:endParaRPr lang="en-US" sz="2800"/>
                    </a:p>
                  </a:txBody>
                  <a:tcPr anchor="ctr"/>
                </a:tc>
                <a:tc>
                  <a:txBody>
                    <a:bodyPr/>
                    <a:lstStyle/>
                    <a:p>
                      <a:r>
                        <a:rPr lang="en-US" sz="2800"/>
                        <a:t>Flutter, Dart, Android Studio, Firebase, SQLite</a:t>
                      </a:r>
                    </a:p>
                  </a:txBody>
                  <a:tcPr anchor="ctr"/>
                </a:tc>
                <a:extLst>
                  <a:ext uri="{0D108BD9-81ED-4DB2-BD59-A6C34878D82A}">
                    <a16:rowId xmlns:a16="http://schemas.microsoft.com/office/drawing/2014/main" val="4043801458"/>
                  </a:ext>
                </a:extLst>
              </a:tr>
              <a:tr h="0">
                <a:tc>
                  <a:txBody>
                    <a:bodyPr/>
                    <a:lstStyle/>
                    <a:p>
                      <a:r>
                        <a:rPr lang="en-US" sz="2800" b="1"/>
                        <a:t>IDE/Code Editors</a:t>
                      </a:r>
                      <a:endParaRPr lang="en-US" sz="2800"/>
                    </a:p>
                  </a:txBody>
                  <a:tcPr anchor="ctr"/>
                </a:tc>
                <a:tc>
                  <a:txBody>
                    <a:bodyPr/>
                    <a:lstStyle/>
                    <a:p>
                      <a:r>
                        <a:rPr lang="en-US" sz="2800"/>
                        <a:t>VS Code, IntelliJ IDEA 2024.3.4.1, Eclipse, NetBeans</a:t>
                      </a:r>
                    </a:p>
                  </a:txBody>
                  <a:tcPr anchor="ctr"/>
                </a:tc>
                <a:extLst>
                  <a:ext uri="{0D108BD9-81ED-4DB2-BD59-A6C34878D82A}">
                    <a16:rowId xmlns:a16="http://schemas.microsoft.com/office/drawing/2014/main" val="555573369"/>
                  </a:ext>
                </a:extLst>
              </a:tr>
              <a:tr h="0">
                <a:tc>
                  <a:txBody>
                    <a:bodyPr/>
                    <a:lstStyle/>
                    <a:p>
                      <a:r>
                        <a:rPr lang="en-US" sz="2800" b="1"/>
                        <a:t>Analytics/Dashboards</a:t>
                      </a:r>
                      <a:endParaRPr lang="en-US" sz="2800"/>
                    </a:p>
                  </a:txBody>
                  <a:tcPr anchor="ctr"/>
                </a:tc>
                <a:tc>
                  <a:txBody>
                    <a:bodyPr/>
                    <a:lstStyle/>
                    <a:p>
                      <a:r>
                        <a:rPr lang="en-US" sz="2800"/>
                        <a:t>Power BI, Google Data Studio, SAP Analytics Cloud</a:t>
                      </a:r>
                    </a:p>
                  </a:txBody>
                  <a:tcPr anchor="ctr"/>
                </a:tc>
                <a:extLst>
                  <a:ext uri="{0D108BD9-81ED-4DB2-BD59-A6C34878D82A}">
                    <a16:rowId xmlns:a16="http://schemas.microsoft.com/office/drawing/2014/main" val="2091979626"/>
                  </a:ext>
                </a:extLst>
              </a:tr>
              <a:tr h="0">
                <a:tc>
                  <a:txBody>
                    <a:bodyPr/>
                    <a:lstStyle/>
                    <a:p>
                      <a:r>
                        <a:rPr lang="en-US" sz="2800" b="1"/>
                        <a:t>Documentation</a:t>
                      </a:r>
                      <a:endParaRPr lang="en-US" sz="2800"/>
                    </a:p>
                  </a:txBody>
                  <a:tcPr anchor="ctr"/>
                </a:tc>
                <a:tc>
                  <a:txBody>
                    <a:bodyPr/>
                    <a:lstStyle/>
                    <a:p>
                      <a:r>
                        <a:rPr lang="en-US" sz="2800"/>
                        <a:t>MS Word, Google Docs, Draw.io, Lucidchart</a:t>
                      </a:r>
                    </a:p>
                  </a:txBody>
                  <a:tcPr anchor="ctr"/>
                </a:tc>
                <a:extLst>
                  <a:ext uri="{0D108BD9-81ED-4DB2-BD59-A6C34878D82A}">
                    <a16:rowId xmlns:a16="http://schemas.microsoft.com/office/drawing/2014/main" val="3837458866"/>
                  </a:ext>
                </a:extLst>
              </a:tr>
              <a:tr h="0">
                <a:tc>
                  <a:txBody>
                    <a:bodyPr/>
                    <a:lstStyle/>
                    <a:p>
                      <a:r>
                        <a:rPr lang="en-US" sz="2800" b="1"/>
                        <a:t>Testing &amp; Prototyping</a:t>
                      </a:r>
                      <a:endParaRPr lang="en-US" sz="2800"/>
                    </a:p>
                  </a:txBody>
                  <a:tcPr anchor="ctr"/>
                </a:tc>
                <a:tc>
                  <a:txBody>
                    <a:bodyPr/>
                    <a:lstStyle/>
                    <a:p>
                      <a:r>
                        <a:rPr lang="en-US" sz="2800"/>
                        <a:t>Postman, Swagger, Figma, Balsamiq, JUnit, Selenium</a:t>
                      </a:r>
                    </a:p>
                  </a:txBody>
                  <a:tcPr anchor="ctr"/>
                </a:tc>
                <a:extLst>
                  <a:ext uri="{0D108BD9-81ED-4DB2-BD59-A6C34878D82A}">
                    <a16:rowId xmlns:a16="http://schemas.microsoft.com/office/drawing/2014/main" val="2061130175"/>
                  </a:ext>
                </a:extLst>
              </a:tr>
              <a:tr h="0">
                <a:tc>
                  <a:txBody>
                    <a:bodyPr/>
                    <a:lstStyle/>
                    <a:p>
                      <a:r>
                        <a:rPr lang="en-US" sz="2800" b="1"/>
                        <a:t>Collaboration</a:t>
                      </a:r>
                      <a:endParaRPr lang="en-US" sz="2800"/>
                    </a:p>
                  </a:txBody>
                  <a:tcPr anchor="ctr"/>
                </a:tc>
                <a:tc>
                  <a:txBody>
                    <a:bodyPr/>
                    <a:lstStyle/>
                    <a:p>
                      <a:r>
                        <a:rPr lang="en-US" sz="2800" dirty="0"/>
                        <a:t>Trello, GitHub, Google Drive, Slack</a:t>
                      </a:r>
                    </a:p>
                  </a:txBody>
                  <a:tcPr anchor="ctr"/>
                </a:tc>
                <a:extLst>
                  <a:ext uri="{0D108BD9-81ED-4DB2-BD59-A6C34878D82A}">
                    <a16:rowId xmlns:a16="http://schemas.microsoft.com/office/drawing/2014/main" val="4180709685"/>
                  </a:ext>
                </a:extLst>
              </a:tr>
            </a:tbl>
          </a:graphicData>
        </a:graphic>
      </p:graphicFrame>
      <p:sp>
        <p:nvSpPr>
          <p:cNvPr id="4" name="Rectangle 1">
            <a:extLst>
              <a:ext uri="{FF2B5EF4-FFF2-40B4-BE49-F238E27FC236}">
                <a16:creationId xmlns:a16="http://schemas.microsoft.com/office/drawing/2014/main" id="{E1450155-FE7A-4CDD-DCAB-6B6E9AB3873F}"/>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0898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E0D41-DB0D-178F-A24E-EB8CABE9F58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84FB87-AFC2-06D6-9FBA-E8D92F25BEF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30CF16-402D-43F7-B818-8640906456B2}" type="slidenum">
              <a:rPr lang="en-AU" smtClean="0"/>
              <a:pPr/>
              <a:t>80</a:t>
            </a:fld>
            <a:endParaRPr lang="en-AU"/>
          </a:p>
        </p:txBody>
      </p:sp>
      <p:sp>
        <p:nvSpPr>
          <p:cNvPr id="5" name="Title 1">
            <a:extLst>
              <a:ext uri="{FF2B5EF4-FFF2-40B4-BE49-F238E27FC236}">
                <a16:creationId xmlns:a16="http://schemas.microsoft.com/office/drawing/2014/main" id="{8D46FD71-286F-51F9-C3B0-F69416909211}"/>
              </a:ext>
            </a:extLst>
          </p:cNvPr>
          <p:cNvSpPr>
            <a:spLocks noGrp="1"/>
          </p:cNvSpPr>
          <p:nvPr>
            <p:ph type="title"/>
          </p:nvPr>
        </p:nvSpPr>
        <p:spPr>
          <a:xfrm>
            <a:off x="3274143" y="1406549"/>
            <a:ext cx="8917858" cy="1412630"/>
          </a:xfrm>
        </p:spPr>
        <p:txBody>
          <a:bodyPr>
            <a:noAutofit/>
          </a:bodyPr>
          <a:lstStyle/>
          <a:p>
            <a:pPr algn="l" rtl="0" eaLnBrk="0" fontAlgn="base" hangingPunct="0">
              <a:spcBef>
                <a:spcPct val="0"/>
              </a:spcBef>
              <a:spcAft>
                <a:spcPct val="0"/>
              </a:spcAft>
            </a:pPr>
            <a:r>
              <a:rPr lang="en-US" altLang="en-US" sz="3300" dirty="0">
                <a:solidFill>
                  <a:schemeClr val="tx1"/>
                </a:solidFill>
              </a:rPr>
              <a:t>PHP Form Handling with MySQL (Frontend + Backend)</a:t>
            </a:r>
            <a:endParaRPr lang="en-US" altLang="en-US" sz="3300" b="0" dirty="0">
              <a:solidFill>
                <a:schemeClr val="tx1"/>
              </a:solidFill>
            </a:endParaRPr>
          </a:p>
        </p:txBody>
      </p:sp>
      <p:sp>
        <p:nvSpPr>
          <p:cNvPr id="10" name="TextBox 9">
            <a:extLst>
              <a:ext uri="{FF2B5EF4-FFF2-40B4-BE49-F238E27FC236}">
                <a16:creationId xmlns:a16="http://schemas.microsoft.com/office/drawing/2014/main" id="{157D4627-B92E-2544-65FE-1112FC1BF0DB}"/>
              </a:ext>
            </a:extLst>
          </p:cNvPr>
          <p:cNvSpPr txBox="1"/>
          <p:nvPr/>
        </p:nvSpPr>
        <p:spPr>
          <a:xfrm>
            <a:off x="0" y="2572254"/>
            <a:ext cx="12192000" cy="671851"/>
          </a:xfrm>
          <a:prstGeom prst="rect">
            <a:avLst/>
          </a:prstGeom>
          <a:solidFill>
            <a:schemeClr val="bg1"/>
          </a:solidFill>
        </p:spPr>
        <p:txBody>
          <a:bodyPr wrap="square">
            <a:spAutoFit/>
          </a:bodyPr>
          <a:lstStyle/>
          <a:p>
            <a:pPr marL="457200" indent="-457200" algn="l" rtl="0" eaLnBrk="0" fontAlgn="base" hangingPunct="0">
              <a:lnSpc>
                <a:spcPct val="150000"/>
              </a:lnSpc>
              <a:spcBef>
                <a:spcPct val="0"/>
              </a:spcBef>
              <a:spcAft>
                <a:spcPct val="0"/>
              </a:spcAft>
              <a:buFont typeface="Arial" panose="020B0604020202020204" pitchFamily="34" charset="0"/>
              <a:buChar char="•"/>
            </a:pPr>
            <a:r>
              <a:rPr lang="en-US" sz="2800" dirty="0"/>
              <a:t>How to See the Change Happened in Your Database</a:t>
            </a:r>
            <a:endParaRPr lang="en-US" altLang="en-US" sz="2800" dirty="0">
              <a:solidFill>
                <a:schemeClr val="tx1"/>
              </a:solidFill>
            </a:endParaRPr>
          </a:p>
        </p:txBody>
      </p:sp>
      <p:sp>
        <p:nvSpPr>
          <p:cNvPr id="2" name="Rectangle 1">
            <a:extLst>
              <a:ext uri="{FF2B5EF4-FFF2-40B4-BE49-F238E27FC236}">
                <a16:creationId xmlns:a16="http://schemas.microsoft.com/office/drawing/2014/main" id="{168A1671-6408-DBB8-B443-8B305B20E0CF}"/>
              </a:ext>
            </a:extLst>
          </p:cNvPr>
          <p:cNvSpPr>
            <a:spLocks noChangeArrowheads="1"/>
          </p:cNvSpPr>
          <p:nvPr/>
        </p:nvSpPr>
        <p:spPr bwMode="auto">
          <a:xfrm>
            <a:off x="0" y="3026458"/>
            <a:ext cx="12192000" cy="543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rtl="0" eaLnBrk="0" fontAlgn="base" hangingPunct="0">
              <a:lnSpc>
                <a:spcPct val="150000"/>
              </a:lnSpc>
              <a:spcBef>
                <a:spcPct val="0"/>
              </a:spcBef>
              <a:spcAft>
                <a:spcPct val="0"/>
              </a:spcAft>
            </a:pPr>
            <a:r>
              <a:rPr lang="en-US" altLang="en-US" sz="2600" b="1" dirty="0">
                <a:solidFill>
                  <a:schemeClr val="tx1"/>
                </a:solidFill>
              </a:rPr>
              <a:t>Using phpMyAdmin (GUI Way)</a:t>
            </a: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Open your browser and go to:</a:t>
            </a:r>
            <a:br>
              <a:rPr lang="en-US" altLang="en-US" sz="2600" dirty="0">
                <a:solidFill>
                  <a:schemeClr val="tx1"/>
                </a:solidFill>
              </a:rPr>
            </a:br>
            <a:r>
              <a:rPr lang="en-US" altLang="en-US" sz="2600" b="1" dirty="0">
                <a:solidFill>
                  <a:schemeClr val="tx1"/>
                </a:solidFill>
              </a:rPr>
              <a:t>http://localhost/phpmyadmin</a:t>
            </a:r>
            <a:endParaRPr lang="en-US" altLang="en-US" sz="2600" dirty="0">
              <a:solidFill>
                <a:schemeClr val="tx1"/>
              </a:solidFill>
            </a:endParaRP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From the left panel, click on the </a:t>
            </a:r>
            <a:br>
              <a:rPr lang="en-US" altLang="en-US" sz="2600" dirty="0">
                <a:solidFill>
                  <a:schemeClr val="tx1"/>
                </a:solidFill>
              </a:rPr>
            </a:br>
            <a:r>
              <a:rPr lang="en-US" altLang="en-US" sz="2600" b="1" dirty="0">
                <a:solidFill>
                  <a:schemeClr val="tx1"/>
                </a:solidFill>
              </a:rPr>
              <a:t>ict655</a:t>
            </a:r>
            <a:r>
              <a:rPr lang="en-US" altLang="en-US" sz="2600" dirty="0">
                <a:solidFill>
                  <a:schemeClr val="tx1"/>
                </a:solidFill>
              </a:rPr>
              <a:t> database.</a:t>
            </a: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Click on the </a:t>
            </a:r>
            <a:r>
              <a:rPr lang="en-US" altLang="en-US" sz="2600" b="1" dirty="0">
                <a:solidFill>
                  <a:schemeClr val="tx1"/>
                </a:solidFill>
              </a:rPr>
              <a:t>students</a:t>
            </a:r>
            <a:r>
              <a:rPr lang="en-US" altLang="en-US" sz="2600" dirty="0">
                <a:solidFill>
                  <a:schemeClr val="tx1"/>
                </a:solidFill>
              </a:rPr>
              <a:t> table.</a:t>
            </a: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Click the </a:t>
            </a:r>
            <a:r>
              <a:rPr lang="en-US" altLang="en-US" sz="2600" b="1" dirty="0">
                <a:solidFill>
                  <a:schemeClr val="tx1"/>
                </a:solidFill>
              </a:rPr>
              <a:t>Browse</a:t>
            </a:r>
            <a:r>
              <a:rPr lang="en-US" altLang="en-US" sz="2600" dirty="0">
                <a:solidFill>
                  <a:schemeClr val="tx1"/>
                </a:solidFill>
              </a:rPr>
              <a:t> tab at the top.</a:t>
            </a:r>
          </a:p>
          <a:p>
            <a:pPr marL="514350" indent="-514350" algn="l" rtl="0" eaLnBrk="0" fontAlgn="base" hangingPunct="0">
              <a:lnSpc>
                <a:spcPct val="150000"/>
              </a:lnSpc>
              <a:spcBef>
                <a:spcPct val="0"/>
              </a:spcBef>
              <a:spcAft>
                <a:spcPct val="0"/>
              </a:spcAft>
              <a:buFont typeface="+mj-lt"/>
              <a:buAutoNum type="arabicPeriod"/>
            </a:pPr>
            <a:r>
              <a:rPr lang="en-US" altLang="en-US" sz="2600" dirty="0">
                <a:solidFill>
                  <a:schemeClr val="tx1"/>
                </a:solidFill>
              </a:rPr>
              <a:t> We should now see a row with your inserted data (Student ID 123, name Dr. Farshid Keivanian, etc.)</a:t>
            </a:r>
          </a:p>
        </p:txBody>
      </p:sp>
      <p:pic>
        <p:nvPicPr>
          <p:cNvPr id="7" name="Picture 6">
            <a:extLst>
              <a:ext uri="{FF2B5EF4-FFF2-40B4-BE49-F238E27FC236}">
                <a16:creationId xmlns:a16="http://schemas.microsoft.com/office/drawing/2014/main" id="{C2A00EAB-990F-1B98-BF32-A8742129834E}"/>
              </a:ext>
            </a:extLst>
          </p:cNvPr>
          <p:cNvPicPr>
            <a:picLocks noChangeAspect="1"/>
          </p:cNvPicPr>
          <p:nvPr/>
        </p:nvPicPr>
        <p:blipFill>
          <a:blip r:embed="rId2"/>
          <a:srcRect l="1" t="8387" r="22097" b="21506"/>
          <a:stretch/>
        </p:blipFill>
        <p:spPr>
          <a:xfrm>
            <a:off x="4940710" y="3236907"/>
            <a:ext cx="7251291" cy="3670684"/>
          </a:xfrm>
          <a:prstGeom prst="rect">
            <a:avLst/>
          </a:prstGeom>
        </p:spPr>
      </p:pic>
    </p:spTree>
    <p:extLst>
      <p:ext uri="{BB962C8B-B14F-4D97-AF65-F5344CB8AC3E}">
        <p14:creationId xmlns:p14="http://schemas.microsoft.com/office/powerpoint/2010/main" val="17929168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4CADD4B-2EA0-87EF-BA3C-CC5837D70E0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4324730-15BF-596F-ECA3-C716F62B171F}"/>
              </a:ext>
            </a:extLst>
          </p:cNvPr>
          <p:cNvSpPr txBox="1"/>
          <p:nvPr/>
        </p:nvSpPr>
        <p:spPr>
          <a:xfrm>
            <a:off x="191211" y="213486"/>
            <a:ext cx="10401300" cy="520655"/>
          </a:xfrm>
          <a:prstGeom prst="rect">
            <a:avLst/>
          </a:prstGeom>
        </p:spPr>
        <p:txBody>
          <a:bodyPr vert="horz" wrap="square" lIns="0" tIns="12700" rIns="0" bIns="0" rtlCol="0">
            <a:spAutoFit/>
          </a:bodyPr>
          <a:lstStyle/>
          <a:p>
            <a:r>
              <a:rPr lang="en-US" sz="3300" b="1" dirty="0">
                <a:latin typeface="+mj-lt"/>
              </a:rPr>
              <a:t>Best of Luck</a:t>
            </a:r>
            <a:endParaRPr lang="en-US" sz="3300" dirty="0">
              <a:latin typeface="+mj-lt"/>
            </a:endParaRPr>
          </a:p>
        </p:txBody>
      </p:sp>
      <p:pic>
        <p:nvPicPr>
          <p:cNvPr id="3" name="object 3">
            <a:extLst>
              <a:ext uri="{FF2B5EF4-FFF2-40B4-BE49-F238E27FC236}">
                <a16:creationId xmlns:a16="http://schemas.microsoft.com/office/drawing/2014/main" id="{87281104-1FEB-DFCA-0ACD-4E0DC50F5566}"/>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C9C801BF-E416-9F8B-FFBF-51F93B5BA408}"/>
              </a:ext>
            </a:extLst>
          </p:cNvPr>
          <p:cNvSpPr txBox="1"/>
          <p:nvPr/>
        </p:nvSpPr>
        <p:spPr>
          <a:xfrm>
            <a:off x="152401" y="1138455"/>
            <a:ext cx="11201400" cy="1318181"/>
          </a:xfrm>
          <a:prstGeom prst="rect">
            <a:avLst/>
          </a:prstGeom>
          <a:noFill/>
        </p:spPr>
        <p:txBody>
          <a:bodyPr wrap="square">
            <a:spAutoFit/>
          </a:bodyPr>
          <a:lstStyle/>
          <a:p>
            <a:pPr>
              <a:lnSpc>
                <a:spcPct val="150000"/>
              </a:lnSpc>
            </a:pPr>
            <a:r>
              <a:rPr lang="en-US" sz="2800" dirty="0">
                <a:latin typeface="+mj-lt"/>
              </a:rPr>
              <a:t>Dr Farshid Keivanian</a:t>
            </a:r>
          </a:p>
          <a:p>
            <a:pPr>
              <a:lnSpc>
                <a:spcPct val="150000"/>
              </a:lnSpc>
            </a:pPr>
            <a:r>
              <a:rPr lang="en-US" sz="2800" dirty="0">
                <a:latin typeface="+mj-lt"/>
              </a:rPr>
              <a:t>HS3052</a:t>
            </a:r>
          </a:p>
        </p:txBody>
      </p:sp>
      <p:sp>
        <p:nvSpPr>
          <p:cNvPr id="6" name="Rectangle 1">
            <a:extLst>
              <a:ext uri="{FF2B5EF4-FFF2-40B4-BE49-F238E27FC236}">
                <a16:creationId xmlns:a16="http://schemas.microsoft.com/office/drawing/2014/main" id="{BF107016-99DD-74DE-82EB-739709490651}"/>
              </a:ext>
            </a:extLst>
          </p:cNvPr>
          <p:cNvSpPr>
            <a:spLocks noChangeArrowheads="1"/>
          </p:cNvSpPr>
          <p:nvPr/>
        </p:nvSpPr>
        <p:spPr bwMode="auto">
          <a:xfrm>
            <a:off x="1493838" y="288668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20115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17CE-0289-AB24-3584-80E82FBD7F34}"/>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F5AFA2E-FF69-7ED9-E526-72729B2A9FD4}"/>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648F601-510D-E493-1168-6F8E4A57D59C}"/>
              </a:ext>
            </a:extLst>
          </p:cNvPr>
          <p:cNvSpPr txBox="1"/>
          <p:nvPr/>
        </p:nvSpPr>
        <p:spPr>
          <a:xfrm>
            <a:off x="0" y="0"/>
            <a:ext cx="11887199" cy="646331"/>
          </a:xfrm>
          <a:prstGeom prst="rect">
            <a:avLst/>
          </a:prstGeom>
          <a:noFill/>
        </p:spPr>
        <p:txBody>
          <a:bodyPr wrap="square">
            <a:spAutoFit/>
          </a:bodyPr>
          <a:lstStyle/>
          <a:p>
            <a:r>
              <a:rPr lang="en-US" sz="3600" b="1" dirty="0"/>
              <a:t>Tips for the Implementation Phase</a:t>
            </a:r>
          </a:p>
        </p:txBody>
      </p:sp>
      <p:sp>
        <p:nvSpPr>
          <p:cNvPr id="6" name="Rectangle 1">
            <a:extLst>
              <a:ext uri="{FF2B5EF4-FFF2-40B4-BE49-F238E27FC236}">
                <a16:creationId xmlns:a16="http://schemas.microsoft.com/office/drawing/2014/main" id="{89280653-F43B-A0D9-5054-7A4657D94A52}"/>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D477F70F-BE5D-FFD0-15F3-6663595DD736}"/>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E0923638-72F6-1143-FC30-C262AD2FFBDF}"/>
              </a:ext>
            </a:extLst>
          </p:cNvPr>
          <p:cNvSpPr txBox="1"/>
          <p:nvPr/>
        </p:nvSpPr>
        <p:spPr>
          <a:xfrm>
            <a:off x="885644" y="2514600"/>
            <a:ext cx="10087156" cy="32571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Set version control early</a:t>
            </a:r>
            <a:r>
              <a:rPr lang="en-US" sz="2800" dirty="0">
                <a:latin typeface="+mj-lt"/>
              </a:rPr>
              <a:t> (use GitHub)</a:t>
            </a:r>
          </a:p>
          <a:p>
            <a:pPr marL="457200" indent="-457200">
              <a:lnSpc>
                <a:spcPct val="150000"/>
              </a:lnSpc>
              <a:buFont typeface="Arial" panose="020B0604020202020204" pitchFamily="34" charset="0"/>
              <a:buChar char="•"/>
            </a:pPr>
            <a:r>
              <a:rPr lang="en-US" sz="2800" dirty="0">
                <a:latin typeface="+mj-lt"/>
              </a:rPr>
              <a:t>Create milestones in Trello or </a:t>
            </a:r>
            <a:r>
              <a:rPr lang="en-US" sz="2800" dirty="0" err="1">
                <a:latin typeface="+mj-lt"/>
              </a:rPr>
              <a:t>ClickUp</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Follow Agile practices – 2-week sprints with internal demos</a:t>
            </a:r>
          </a:p>
          <a:p>
            <a:pPr marL="457200" indent="-457200">
              <a:lnSpc>
                <a:spcPct val="150000"/>
              </a:lnSpc>
              <a:buFont typeface="Arial" panose="020B0604020202020204" pitchFamily="34" charset="0"/>
              <a:buChar char="•"/>
            </a:pPr>
            <a:r>
              <a:rPr lang="en-US" sz="2800" dirty="0">
                <a:latin typeface="+mj-lt"/>
              </a:rPr>
              <a:t>Assign clear roles (UI lead, backend lead, tester, doc lead)</a:t>
            </a:r>
          </a:p>
          <a:p>
            <a:pPr marL="457200" indent="-457200">
              <a:lnSpc>
                <a:spcPct val="150000"/>
              </a:lnSpc>
              <a:buFont typeface="Arial" panose="020B0604020202020204" pitchFamily="34" charset="0"/>
              <a:buChar char="•"/>
            </a:pPr>
            <a:r>
              <a:rPr lang="en-US" sz="2800" dirty="0">
                <a:latin typeface="+mj-lt"/>
              </a:rPr>
              <a:t>Back up frequently on cloud drives (Google Drive/Dropbox)</a:t>
            </a:r>
          </a:p>
        </p:txBody>
      </p:sp>
    </p:spTree>
    <p:extLst>
      <p:ext uri="{BB962C8B-B14F-4D97-AF65-F5344CB8AC3E}">
        <p14:creationId xmlns:p14="http://schemas.microsoft.com/office/powerpoint/2010/main" val="3027123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358</TotalTime>
  <Words>3481</Words>
  <Application>Microsoft Office PowerPoint</Application>
  <PresentationFormat>Custom</PresentationFormat>
  <Paragraphs>442</Paragraphs>
  <Slides>81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Calibri</vt:lpstr>
      <vt:lpstr>Calibri (Body)</vt:lpstr>
      <vt:lpstr>Consolas</vt:lpstr>
      <vt:lpstr>Rockwell</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Forms</vt:lpstr>
      <vt:lpstr>Form Structure</vt:lpstr>
      <vt:lpstr>How forms interact with servers</vt:lpstr>
      <vt:lpstr>Query Strings</vt:lpstr>
      <vt:lpstr>URL encoding</vt:lpstr>
      <vt:lpstr>&lt;form&gt; element</vt:lpstr>
      <vt:lpstr>GET vs POST</vt:lpstr>
      <vt:lpstr>GET vs POST</vt:lpstr>
      <vt:lpstr>Form-Related HTML Elements</vt:lpstr>
      <vt:lpstr>Open-Ended Question</vt:lpstr>
      <vt:lpstr>Example</vt:lpstr>
      <vt:lpstr>Text Input Controls</vt:lpstr>
      <vt:lpstr>Text Input Controls</vt:lpstr>
      <vt:lpstr>Text Input Controls</vt:lpstr>
      <vt:lpstr>HTML5 advanced controls</vt:lpstr>
      <vt:lpstr>Select Lists</vt:lpstr>
      <vt:lpstr>Select Lists</vt:lpstr>
      <vt:lpstr>Which Value to send</vt:lpstr>
      <vt:lpstr>Radio Buttons</vt:lpstr>
      <vt:lpstr>Radio Buttons</vt:lpstr>
      <vt:lpstr>Checkboxes</vt:lpstr>
      <vt:lpstr>Checkboxes</vt:lpstr>
      <vt:lpstr>Button Controls</vt:lpstr>
      <vt:lpstr>Button Controls</vt:lpstr>
      <vt:lpstr>Specialized Controls</vt:lpstr>
      <vt:lpstr>Number and Range</vt:lpstr>
      <vt:lpstr>Number and Range</vt:lpstr>
      <vt:lpstr>Color</vt:lpstr>
      <vt:lpstr>Date and Time Controls</vt:lpstr>
      <vt:lpstr>HTML5 Date and Time Controls</vt:lpstr>
      <vt:lpstr>HTML5 Date and Time Controls</vt:lpstr>
      <vt:lpstr>Open-Ended Question</vt:lpstr>
      <vt:lpstr>Example</vt:lpstr>
      <vt:lpstr>MultiMedia</vt:lpstr>
      <vt:lpstr>HTML Video</vt:lpstr>
      <vt:lpstr>HTML Audio</vt:lpstr>
      <vt:lpstr>Australian Example Form</vt:lpstr>
      <vt:lpstr>Australian Example Form</vt:lpstr>
      <vt:lpstr>Australian Example Form</vt:lpstr>
      <vt:lpstr>Australian Example Form</vt:lpstr>
      <vt:lpstr>XAMPP Fix Guide – MySQL Error Solution (Simple Steps)</vt:lpstr>
      <vt:lpstr>XAMPP Fix Guide – MySQL Error Solution (Simple Steps)</vt:lpstr>
      <vt:lpstr>Run Hello_Example.php on Local Host</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PHP Form Handling with MySQL (Frontend + Backend)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134</cp:revision>
  <dcterms:created xsi:type="dcterms:W3CDTF">2025-04-05T17:32:34Z</dcterms:created>
  <dcterms:modified xsi:type="dcterms:W3CDTF">2025-04-17T03:55:34Z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2024-05-02T00:00:00Z</vt:filetime>
  </property>
  <property fmtid="{D5CDD505-2E9C-101B-9397-08002B2CF9AE}" pid="3" name="Creator">
    <vt:lpwstr>Microsoft® Word for Microsoft 365</vt:lpwstr>
  </property>
  <property fmtid="{D5CDD505-2E9C-101B-9397-08002B2CF9AE}" pid="4" name="LastSaved">
    <vt:filetime>2025-04-05T00:00:00Z</vt:filetime>
  </property>
  <property fmtid="{D5CDD505-2E9C-101B-9397-08002B2CF9AE}" pid="5" name="Producer">
    <vt:lpwstr>Adobe Acrobat Pro (64-bit) 24.2.20687</vt:lpwstr>
  </property>
</Properties>
</file>